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  <p:sldMasterId id="2147483809" r:id="rId5"/>
    <p:sldMasterId id="2147483834" r:id="rId6"/>
  </p:sldMasterIdLst>
  <p:notesMasterIdLst>
    <p:notesMasterId r:id="rId41"/>
  </p:notesMasterIdLst>
  <p:handoutMasterIdLst>
    <p:handoutMasterId r:id="rId42"/>
  </p:handoutMasterIdLst>
  <p:sldIdLst>
    <p:sldId id="1559" r:id="rId7"/>
    <p:sldId id="1561" r:id="rId8"/>
    <p:sldId id="1118" r:id="rId9"/>
    <p:sldId id="1319" r:id="rId10"/>
    <p:sldId id="1332" r:id="rId11"/>
    <p:sldId id="1328" r:id="rId12"/>
    <p:sldId id="1340" r:id="rId13"/>
    <p:sldId id="1341" r:id="rId14"/>
    <p:sldId id="1342" r:id="rId15"/>
    <p:sldId id="1390" r:id="rId16"/>
    <p:sldId id="1406" r:id="rId17"/>
    <p:sldId id="1400" r:id="rId18"/>
    <p:sldId id="1401" r:id="rId19"/>
    <p:sldId id="1399" r:id="rId20"/>
    <p:sldId id="1410" r:id="rId21"/>
    <p:sldId id="1412" r:id="rId22"/>
    <p:sldId id="1413" r:id="rId23"/>
    <p:sldId id="1419" r:id="rId24"/>
    <p:sldId id="1420" r:id="rId25"/>
    <p:sldId id="1379" r:id="rId26"/>
    <p:sldId id="1421" r:id="rId27"/>
    <p:sldId id="1422" r:id="rId28"/>
    <p:sldId id="1557" r:id="rId29"/>
    <p:sldId id="1558" r:id="rId30"/>
    <p:sldId id="1414" r:id="rId31"/>
    <p:sldId id="1423" r:id="rId32"/>
    <p:sldId id="1424" r:id="rId33"/>
    <p:sldId id="1445" r:id="rId34"/>
    <p:sldId id="1448" r:id="rId35"/>
    <p:sldId id="1449" r:id="rId36"/>
    <p:sldId id="1562" r:id="rId37"/>
    <p:sldId id="1490" r:id="rId38"/>
    <p:sldId id="1492" r:id="rId39"/>
    <p:sldId id="1563" r:id="rId40"/>
  </p:sldIdLst>
  <p:sldSz cx="8229600" cy="6172200"/>
  <p:notesSz cx="7010400" cy="9296400"/>
  <p:defaultTextStyle>
    <a:defPPr>
      <a:defRPr lang="en-US"/>
    </a:defPPr>
    <a:lvl1pPr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056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112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166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214" algn="l" defTabSz="45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5268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2324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199376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6429" algn="l" defTabSz="914112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44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900"/>
    <a:srgbClr val="F8F8F8"/>
    <a:srgbClr val="D429F1"/>
    <a:srgbClr val="76B900"/>
    <a:srgbClr val="DCDCDC"/>
    <a:srgbClr val="FFFFFF"/>
    <a:srgbClr val="299FE7"/>
    <a:srgbClr val="929292"/>
    <a:srgbClr val="4549F5"/>
    <a:srgbClr val="71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3983" autoAdjust="0"/>
  </p:normalViewPr>
  <p:slideViewPr>
    <p:cSldViewPr snapToGrid="0">
      <p:cViewPr varScale="1">
        <p:scale>
          <a:sx n="150" d="100"/>
          <a:sy n="150" d="100"/>
        </p:scale>
        <p:origin x="-1008" y="-96"/>
      </p:cViewPr>
      <p:guideLst>
        <p:guide orient="horz" pos="1944"/>
        <p:guide pos="2592"/>
      </p:guideLst>
    </p:cSldViewPr>
  </p:slideViewPr>
  <p:outlineViewPr>
    <p:cViewPr>
      <p:scale>
        <a:sx n="33" d="100"/>
        <a:sy n="33" d="100"/>
      </p:scale>
      <p:origin x="0" y="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3486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E47CB-248D-4E07-A88E-A9A3BF9F803F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1C3CB94C-51BC-4308-9733-153ABFCDE1EE}">
      <dgm:prSet phldrT="[Text]" custT="1"/>
      <dgm:spPr>
        <a:noFill/>
        <a:ln w="50800">
          <a:solidFill>
            <a:schemeClr val="accent4"/>
          </a:solidFill>
        </a:ln>
      </dgm:spPr>
      <dgm:t>
        <a:bodyPr/>
        <a:lstStyle/>
        <a:p>
          <a:r>
            <a:rPr lang="en-GB" sz="3000" b="1" cap="none" baseline="0">
              <a:solidFill>
                <a:schemeClr val="bg1"/>
              </a:solidFill>
            </a:rPr>
            <a:t>Assess</a:t>
          </a:r>
        </a:p>
      </dgm:t>
    </dgm:pt>
    <dgm:pt modelId="{29265855-E329-4B83-96EC-B9A68A54136F}" type="parTrans" cxnId="{050B794A-7B42-419D-ACA5-6A8080A37D1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930C1648-192E-4DAB-88CA-3308BEE46E12}" type="sibTrans" cxnId="{050B794A-7B42-419D-ACA5-6A8080A37D19}">
      <dgm:prSet/>
      <dgm:spPr>
        <a:ln w="69850">
          <a:solidFill>
            <a:schemeClr val="accent4"/>
          </a:solidFill>
        </a:ln>
      </dgm:spPr>
      <dgm:t>
        <a:bodyPr/>
        <a:lstStyle/>
        <a:p>
          <a:endParaRPr lang="en-GB" sz="2800" b="1" cap="none" baseline="0">
            <a:solidFill>
              <a:schemeClr val="bg1"/>
            </a:solidFill>
          </a:endParaRPr>
        </a:p>
      </dgm:t>
    </dgm:pt>
    <dgm:pt modelId="{BFFABA86-DC00-4165-9DB2-EF89F7661CC9}">
      <dgm:prSet phldrT="[Text]" custT="1"/>
      <dgm:spPr>
        <a:noFill/>
        <a:ln w="50800">
          <a:solidFill>
            <a:schemeClr val="accent4"/>
          </a:solidFill>
        </a:ln>
      </dgm:spPr>
      <dgm:t>
        <a:bodyPr/>
        <a:lstStyle/>
        <a:p>
          <a:r>
            <a:rPr lang="en-GB" sz="3000" b="1" cap="none" baseline="0" dirty="0">
              <a:solidFill>
                <a:schemeClr val="bg1"/>
              </a:solidFill>
            </a:rPr>
            <a:t>Optimize</a:t>
          </a:r>
        </a:p>
      </dgm:t>
    </dgm:pt>
    <dgm:pt modelId="{10DC254D-B5B4-4C58-814E-0ED84714A3E8}" type="parTrans" cxnId="{1E6DD454-2692-4AB8-AE38-2939748F51D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DE66D7F-E31B-4F04-B853-3C58E5989D39}" type="sibTrans" cxnId="{1E6DD454-2692-4AB8-AE38-2939748F51D2}">
      <dgm:prSet/>
      <dgm:spPr>
        <a:ln w="69850">
          <a:solidFill>
            <a:schemeClr val="accent4"/>
          </a:solidFill>
        </a:ln>
      </dgm:spPr>
      <dgm:t>
        <a:bodyPr/>
        <a:lstStyle/>
        <a:p>
          <a:endParaRPr lang="en-GB" sz="2800" b="1" cap="none" baseline="0">
            <a:solidFill>
              <a:schemeClr val="bg1"/>
            </a:solidFill>
          </a:endParaRPr>
        </a:p>
      </dgm:t>
    </dgm:pt>
    <dgm:pt modelId="{37A50EB0-FC37-4CFE-9D08-2350FB90F862}">
      <dgm:prSet phldrT="[Text]" custT="1"/>
      <dgm:spPr>
        <a:noFill/>
        <a:ln w="50800">
          <a:solidFill>
            <a:schemeClr val="accent4"/>
          </a:solidFill>
        </a:ln>
      </dgm:spPr>
      <dgm:t>
        <a:bodyPr/>
        <a:lstStyle/>
        <a:p>
          <a:r>
            <a:rPr lang="en-GB" sz="3000" b="1" cap="none" baseline="0" dirty="0">
              <a:solidFill>
                <a:schemeClr val="bg1"/>
              </a:solidFill>
            </a:rPr>
            <a:t>Deploy</a:t>
          </a:r>
        </a:p>
      </dgm:t>
    </dgm:pt>
    <dgm:pt modelId="{2C7CA743-0423-4099-A302-B733E8337D6D}" type="parTrans" cxnId="{C3C74D89-A53E-4562-9B6F-8DBA801D4BF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E11B519A-60F9-467B-8176-66874C6F763D}" type="sibTrans" cxnId="{C3C74D89-A53E-4562-9B6F-8DBA801D4BF1}">
      <dgm:prSet/>
      <dgm:spPr>
        <a:ln w="69850">
          <a:solidFill>
            <a:schemeClr val="accent4"/>
          </a:solidFill>
        </a:ln>
      </dgm:spPr>
      <dgm:t>
        <a:bodyPr/>
        <a:lstStyle/>
        <a:p>
          <a:endParaRPr lang="en-GB" sz="2800" b="1" cap="none" baseline="0">
            <a:solidFill>
              <a:schemeClr val="bg1"/>
            </a:solidFill>
          </a:endParaRPr>
        </a:p>
      </dgm:t>
    </dgm:pt>
    <dgm:pt modelId="{51A30EB7-4096-4CF6-BE10-64BB4DBC57BB}">
      <dgm:prSet phldrT="[Text]" custT="1"/>
      <dgm:spPr>
        <a:noFill/>
        <a:ln w="50800">
          <a:solidFill>
            <a:schemeClr val="accent4"/>
          </a:solidFill>
        </a:ln>
      </dgm:spPr>
      <dgm:t>
        <a:bodyPr/>
        <a:lstStyle/>
        <a:p>
          <a:r>
            <a:rPr lang="en-GB" sz="3000" b="1" cap="none" baseline="0" dirty="0">
              <a:solidFill>
                <a:schemeClr val="bg1"/>
              </a:solidFill>
            </a:rPr>
            <a:t>Parallelize</a:t>
          </a:r>
        </a:p>
      </dgm:t>
    </dgm:pt>
    <dgm:pt modelId="{D9FE3416-E15E-4FC9-81F9-65D4AD02936B}" type="parTrans" cxnId="{2C85CF7C-21FF-441B-B503-12A3592D923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488F75A-4866-454F-ADA6-CA8697EDFAAD}" type="sibTrans" cxnId="{2C85CF7C-21FF-441B-B503-12A3592D9237}">
      <dgm:prSet/>
      <dgm:spPr>
        <a:ln w="69850">
          <a:solidFill>
            <a:schemeClr val="accent4"/>
          </a:solidFill>
        </a:ln>
      </dgm:spPr>
      <dgm:t>
        <a:bodyPr/>
        <a:lstStyle/>
        <a:p>
          <a:endParaRPr lang="en-GB" sz="2800" b="1" cap="none" baseline="0">
            <a:solidFill>
              <a:schemeClr val="bg1"/>
            </a:solidFill>
          </a:endParaRPr>
        </a:p>
      </dgm:t>
    </dgm:pt>
    <dgm:pt modelId="{DB50DA4E-9695-4DDC-893A-34301246A393}" type="pres">
      <dgm:prSet presAssocID="{56FE47CB-248D-4E07-A88E-A9A3BF9F803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CCA8275-F5A1-464B-A1BC-3C7F76FC93FE}" type="pres">
      <dgm:prSet presAssocID="{1C3CB94C-51BC-4308-9733-153ABFCDE1EE}" presName="node" presStyleLbl="node1" presStyleIdx="0" presStyleCnt="4" custScaleX="128693" custScaleY="91380" custRadScaleRad="87254" custRadScaleInc="-315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064FB27-BE67-4AFD-91D0-2B3F7401C265}" type="pres">
      <dgm:prSet presAssocID="{1C3CB94C-51BC-4308-9733-153ABFCDE1EE}" presName="spNode" presStyleCnt="0"/>
      <dgm:spPr/>
    </dgm:pt>
    <dgm:pt modelId="{DEDC83EA-80F6-48AD-9787-F1203289EC34}" type="pres">
      <dgm:prSet presAssocID="{930C1648-192E-4DAB-88CA-3308BEE46E12}" presName="sibTrans" presStyleLbl="sibTrans1D1" presStyleIdx="0" presStyleCnt="4" custScaleY="773170"/>
      <dgm:spPr/>
      <dgm:t>
        <a:bodyPr/>
        <a:lstStyle/>
        <a:p>
          <a:endParaRPr lang="en-GB"/>
        </a:p>
      </dgm:t>
    </dgm:pt>
    <dgm:pt modelId="{E715DD64-7BB4-4A1E-A119-F6D4B9A8EFA8}" type="pres">
      <dgm:prSet presAssocID="{51A30EB7-4096-4CF6-BE10-64BB4DBC57BB}" presName="node" presStyleLbl="node1" presStyleIdx="1" presStyleCnt="4" custScaleX="176424" custScaleY="91380" custRadScaleRad="136556" custRadScaleInc="491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77D275-2D92-4CB6-BA90-CCEC2ED75769}" type="pres">
      <dgm:prSet presAssocID="{51A30EB7-4096-4CF6-BE10-64BB4DBC57BB}" presName="spNode" presStyleCnt="0"/>
      <dgm:spPr/>
    </dgm:pt>
    <dgm:pt modelId="{649BACC9-819B-4FA3-93BA-0807EAB846B6}" type="pres">
      <dgm:prSet presAssocID="{A488F75A-4866-454F-ADA6-CA8697EDFAAD}" presName="sibTrans" presStyleLbl="sibTrans1D1" presStyleIdx="1" presStyleCnt="4" custScaleY="773170"/>
      <dgm:spPr/>
      <dgm:t>
        <a:bodyPr/>
        <a:lstStyle/>
        <a:p>
          <a:endParaRPr lang="en-GB"/>
        </a:p>
      </dgm:t>
    </dgm:pt>
    <dgm:pt modelId="{FD63935E-B97D-46C6-81F1-43F97C8C0FDE}" type="pres">
      <dgm:prSet presAssocID="{BFFABA86-DC00-4165-9DB2-EF89F7661CC9}" presName="node" presStyleLbl="node1" presStyleIdx="2" presStyleCnt="4" custScaleX="158210" custScaleY="91380" custRadScaleRad="94284" custRadScaleInc="292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C443207-1562-4B44-BBE7-BA65717A622B}" type="pres">
      <dgm:prSet presAssocID="{BFFABA86-DC00-4165-9DB2-EF89F7661CC9}" presName="spNode" presStyleCnt="0"/>
      <dgm:spPr/>
    </dgm:pt>
    <dgm:pt modelId="{31C00F26-30DA-43EF-9F93-BC38E6289818}" type="pres">
      <dgm:prSet presAssocID="{CDE66D7F-E31B-4F04-B853-3C58E5989D39}" presName="sibTrans" presStyleLbl="sibTrans1D1" presStyleIdx="2" presStyleCnt="4" custScaleY="773170"/>
      <dgm:spPr/>
      <dgm:t>
        <a:bodyPr/>
        <a:lstStyle/>
        <a:p>
          <a:endParaRPr lang="en-GB"/>
        </a:p>
      </dgm:t>
    </dgm:pt>
    <dgm:pt modelId="{07249160-B848-4463-BE5F-DFE49165D7BE}" type="pres">
      <dgm:prSet presAssocID="{37A50EB0-FC37-4CFE-9D08-2350FB90F862}" presName="node" presStyleLbl="node1" presStyleIdx="3" presStyleCnt="4" custScaleX="128693" custScaleY="91380" custRadScaleRad="137017" custRadScaleInc="-490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BB0AF-588F-4138-A12E-30333C270D2A}" type="pres">
      <dgm:prSet presAssocID="{37A50EB0-FC37-4CFE-9D08-2350FB90F862}" presName="spNode" presStyleCnt="0"/>
      <dgm:spPr/>
    </dgm:pt>
    <dgm:pt modelId="{378C3B96-4A80-4E1A-A07B-CCDB032589C2}" type="pres">
      <dgm:prSet presAssocID="{E11B519A-60F9-467B-8176-66874C6F763D}" presName="sibTrans" presStyleLbl="sibTrans1D1" presStyleIdx="3" presStyleCnt="4" custScaleY="773170"/>
      <dgm:spPr/>
      <dgm:t>
        <a:bodyPr/>
        <a:lstStyle/>
        <a:p>
          <a:endParaRPr lang="en-GB"/>
        </a:p>
      </dgm:t>
    </dgm:pt>
  </dgm:ptLst>
  <dgm:cxnLst>
    <dgm:cxn modelId="{B630DB4A-892E-4ACC-BEB0-7A4591CCA389}" type="presOf" srcId="{BFFABA86-DC00-4165-9DB2-EF89F7661CC9}" destId="{FD63935E-B97D-46C6-81F1-43F97C8C0FDE}" srcOrd="0" destOrd="0" presId="urn:microsoft.com/office/officeart/2005/8/layout/cycle5"/>
    <dgm:cxn modelId="{050B794A-7B42-419D-ACA5-6A8080A37D19}" srcId="{56FE47CB-248D-4E07-A88E-A9A3BF9F803F}" destId="{1C3CB94C-51BC-4308-9733-153ABFCDE1EE}" srcOrd="0" destOrd="0" parTransId="{29265855-E329-4B83-96EC-B9A68A54136F}" sibTransId="{930C1648-192E-4DAB-88CA-3308BEE46E12}"/>
    <dgm:cxn modelId="{1949F0BE-3942-40CA-B535-3571F0A5026E}" type="presOf" srcId="{CDE66D7F-E31B-4F04-B853-3C58E5989D39}" destId="{31C00F26-30DA-43EF-9F93-BC38E6289818}" srcOrd="0" destOrd="0" presId="urn:microsoft.com/office/officeart/2005/8/layout/cycle5"/>
    <dgm:cxn modelId="{2C85CF7C-21FF-441B-B503-12A3592D9237}" srcId="{56FE47CB-248D-4E07-A88E-A9A3BF9F803F}" destId="{51A30EB7-4096-4CF6-BE10-64BB4DBC57BB}" srcOrd="1" destOrd="0" parTransId="{D9FE3416-E15E-4FC9-81F9-65D4AD02936B}" sibTransId="{A488F75A-4866-454F-ADA6-CA8697EDFAAD}"/>
    <dgm:cxn modelId="{6047D7A6-23A7-4E9B-9BFB-F8C5C2874C83}" type="presOf" srcId="{37A50EB0-FC37-4CFE-9D08-2350FB90F862}" destId="{07249160-B848-4463-BE5F-DFE49165D7BE}" srcOrd="0" destOrd="0" presId="urn:microsoft.com/office/officeart/2005/8/layout/cycle5"/>
    <dgm:cxn modelId="{73F65AE4-BB17-4443-91D7-8D3F1009312E}" type="presOf" srcId="{E11B519A-60F9-467B-8176-66874C6F763D}" destId="{378C3B96-4A80-4E1A-A07B-CCDB032589C2}" srcOrd="0" destOrd="0" presId="urn:microsoft.com/office/officeart/2005/8/layout/cycle5"/>
    <dgm:cxn modelId="{1E6DD454-2692-4AB8-AE38-2939748F51D2}" srcId="{56FE47CB-248D-4E07-A88E-A9A3BF9F803F}" destId="{BFFABA86-DC00-4165-9DB2-EF89F7661CC9}" srcOrd="2" destOrd="0" parTransId="{10DC254D-B5B4-4C58-814E-0ED84714A3E8}" sibTransId="{CDE66D7F-E31B-4F04-B853-3C58E5989D39}"/>
    <dgm:cxn modelId="{CD70A708-DBF9-4667-A11B-F657AAB1A7FC}" type="presOf" srcId="{51A30EB7-4096-4CF6-BE10-64BB4DBC57BB}" destId="{E715DD64-7BB4-4A1E-A119-F6D4B9A8EFA8}" srcOrd="0" destOrd="0" presId="urn:microsoft.com/office/officeart/2005/8/layout/cycle5"/>
    <dgm:cxn modelId="{AE3464D6-ED81-4680-8239-B117855C6114}" type="presOf" srcId="{56FE47CB-248D-4E07-A88E-A9A3BF9F803F}" destId="{DB50DA4E-9695-4DDC-893A-34301246A393}" srcOrd="0" destOrd="0" presId="urn:microsoft.com/office/officeart/2005/8/layout/cycle5"/>
    <dgm:cxn modelId="{C3C74D89-A53E-4562-9B6F-8DBA801D4BF1}" srcId="{56FE47CB-248D-4E07-A88E-A9A3BF9F803F}" destId="{37A50EB0-FC37-4CFE-9D08-2350FB90F862}" srcOrd="3" destOrd="0" parTransId="{2C7CA743-0423-4099-A302-B733E8337D6D}" sibTransId="{E11B519A-60F9-467B-8176-66874C6F763D}"/>
    <dgm:cxn modelId="{252EB6A8-F1DF-45F0-95B4-650D8C5E21D0}" type="presOf" srcId="{A488F75A-4866-454F-ADA6-CA8697EDFAAD}" destId="{649BACC9-819B-4FA3-93BA-0807EAB846B6}" srcOrd="0" destOrd="0" presId="urn:microsoft.com/office/officeart/2005/8/layout/cycle5"/>
    <dgm:cxn modelId="{F533D36C-481D-45BF-B4B8-B52FC52889D9}" type="presOf" srcId="{1C3CB94C-51BC-4308-9733-153ABFCDE1EE}" destId="{7CCA8275-F5A1-464B-A1BC-3C7F76FC93FE}" srcOrd="0" destOrd="0" presId="urn:microsoft.com/office/officeart/2005/8/layout/cycle5"/>
    <dgm:cxn modelId="{F77DD761-6D6A-4673-B160-2A8357CC80F9}" type="presOf" srcId="{930C1648-192E-4DAB-88CA-3308BEE46E12}" destId="{DEDC83EA-80F6-48AD-9787-F1203289EC34}" srcOrd="0" destOrd="0" presId="urn:microsoft.com/office/officeart/2005/8/layout/cycle5"/>
    <dgm:cxn modelId="{2C442ECF-923F-4DB8-A1B3-7AABEBE80369}" type="presParOf" srcId="{DB50DA4E-9695-4DDC-893A-34301246A393}" destId="{7CCA8275-F5A1-464B-A1BC-3C7F76FC93FE}" srcOrd="0" destOrd="0" presId="urn:microsoft.com/office/officeart/2005/8/layout/cycle5"/>
    <dgm:cxn modelId="{4D11378F-1757-4928-AE35-37B92352D6B9}" type="presParOf" srcId="{DB50DA4E-9695-4DDC-893A-34301246A393}" destId="{B064FB27-BE67-4AFD-91D0-2B3F7401C265}" srcOrd="1" destOrd="0" presId="urn:microsoft.com/office/officeart/2005/8/layout/cycle5"/>
    <dgm:cxn modelId="{74615425-0383-40DC-BD0D-3A52DA19D10D}" type="presParOf" srcId="{DB50DA4E-9695-4DDC-893A-34301246A393}" destId="{DEDC83EA-80F6-48AD-9787-F1203289EC34}" srcOrd="2" destOrd="0" presId="urn:microsoft.com/office/officeart/2005/8/layout/cycle5"/>
    <dgm:cxn modelId="{79FABA6A-A9A3-4B67-BEA5-4B4ADC2EE911}" type="presParOf" srcId="{DB50DA4E-9695-4DDC-893A-34301246A393}" destId="{E715DD64-7BB4-4A1E-A119-F6D4B9A8EFA8}" srcOrd="3" destOrd="0" presId="urn:microsoft.com/office/officeart/2005/8/layout/cycle5"/>
    <dgm:cxn modelId="{B68A127A-9F57-4628-BA68-A88A7C79BE81}" type="presParOf" srcId="{DB50DA4E-9695-4DDC-893A-34301246A393}" destId="{1B77D275-2D92-4CB6-BA90-CCEC2ED75769}" srcOrd="4" destOrd="0" presId="urn:microsoft.com/office/officeart/2005/8/layout/cycle5"/>
    <dgm:cxn modelId="{43EE2AF2-8611-4BFF-BDCC-CAF36768C0D3}" type="presParOf" srcId="{DB50DA4E-9695-4DDC-893A-34301246A393}" destId="{649BACC9-819B-4FA3-93BA-0807EAB846B6}" srcOrd="5" destOrd="0" presId="urn:microsoft.com/office/officeart/2005/8/layout/cycle5"/>
    <dgm:cxn modelId="{1F06D3AF-D26D-46DA-B49E-EF870C37B082}" type="presParOf" srcId="{DB50DA4E-9695-4DDC-893A-34301246A393}" destId="{FD63935E-B97D-46C6-81F1-43F97C8C0FDE}" srcOrd="6" destOrd="0" presId="urn:microsoft.com/office/officeart/2005/8/layout/cycle5"/>
    <dgm:cxn modelId="{0378FF41-AABC-4CC7-BC3A-14A44C1EF299}" type="presParOf" srcId="{DB50DA4E-9695-4DDC-893A-34301246A393}" destId="{0C443207-1562-4B44-BBE7-BA65717A622B}" srcOrd="7" destOrd="0" presId="urn:microsoft.com/office/officeart/2005/8/layout/cycle5"/>
    <dgm:cxn modelId="{466D3E06-F3E3-4801-B702-58419FE50BE0}" type="presParOf" srcId="{DB50DA4E-9695-4DDC-893A-34301246A393}" destId="{31C00F26-30DA-43EF-9F93-BC38E6289818}" srcOrd="8" destOrd="0" presId="urn:microsoft.com/office/officeart/2005/8/layout/cycle5"/>
    <dgm:cxn modelId="{697B1288-B9F0-45DC-AD8E-1B51566041B2}" type="presParOf" srcId="{DB50DA4E-9695-4DDC-893A-34301246A393}" destId="{07249160-B848-4463-BE5F-DFE49165D7BE}" srcOrd="9" destOrd="0" presId="urn:microsoft.com/office/officeart/2005/8/layout/cycle5"/>
    <dgm:cxn modelId="{62D465B9-AAD8-4BE5-B833-BD7207515DC4}" type="presParOf" srcId="{DB50DA4E-9695-4DDC-893A-34301246A393}" destId="{E07BB0AF-588F-4138-A12E-30333C270D2A}" srcOrd="10" destOrd="0" presId="urn:microsoft.com/office/officeart/2005/8/layout/cycle5"/>
    <dgm:cxn modelId="{9D63E772-BC95-4F36-A664-E42FDF4E50E6}" type="presParOf" srcId="{DB50DA4E-9695-4DDC-893A-34301246A393}" destId="{378C3B96-4A80-4E1A-A07B-CCDB032589C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A8275-F5A1-464B-A1BC-3C7F76FC93FE}">
      <dsp:nvSpPr>
        <dsp:cNvPr id="0" name=""/>
        <dsp:cNvSpPr/>
      </dsp:nvSpPr>
      <dsp:spPr>
        <a:xfrm>
          <a:off x="2130419" y="216534"/>
          <a:ext cx="1686694" cy="778477"/>
        </a:xfrm>
        <a:prstGeom prst="roundRect">
          <a:avLst/>
        </a:prstGeom>
        <a:noFill/>
        <a:ln w="508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1" kern="1200" cap="none" baseline="0">
              <a:solidFill>
                <a:schemeClr val="bg1"/>
              </a:solidFill>
            </a:rPr>
            <a:t>Assess</a:t>
          </a:r>
        </a:p>
      </dsp:txBody>
      <dsp:txXfrm>
        <a:off x="2168421" y="254536"/>
        <a:ext cx="1610690" cy="702473"/>
      </dsp:txXfrm>
    </dsp:sp>
    <dsp:sp modelId="{DEDC83EA-80F6-48AD-9787-F1203289EC34}">
      <dsp:nvSpPr>
        <dsp:cNvPr id="0" name=""/>
        <dsp:cNvSpPr/>
      </dsp:nvSpPr>
      <dsp:spPr>
        <a:xfrm>
          <a:off x="2344951" y="920799"/>
          <a:ext cx="2814533" cy="2814533"/>
        </a:xfrm>
        <a:custGeom>
          <a:avLst/>
          <a:gdLst/>
          <a:ahLst/>
          <a:cxnLst/>
          <a:rect l="0" t="0" r="0" b="0"/>
          <a:pathLst>
            <a:path>
              <a:moveTo>
                <a:pt x="1712069" y="33405"/>
              </a:moveTo>
              <a:arcTo wR="1407266" hR="1407266" stAng="16950535" swAng="1875840"/>
            </a:path>
          </a:pathLst>
        </a:custGeom>
        <a:noFill/>
        <a:ln w="69850" cap="flat" cmpd="sng" algn="ctr">
          <a:solidFill>
            <a:schemeClr val="accent4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5DD64-7BB4-4A1E-A119-F6D4B9A8EFA8}">
      <dsp:nvSpPr>
        <dsp:cNvPr id="0" name=""/>
        <dsp:cNvSpPr/>
      </dsp:nvSpPr>
      <dsp:spPr>
        <a:xfrm>
          <a:off x="3758984" y="1493732"/>
          <a:ext cx="2312273" cy="778477"/>
        </a:xfrm>
        <a:prstGeom prst="roundRect">
          <a:avLst/>
        </a:prstGeom>
        <a:noFill/>
        <a:ln w="508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1" kern="1200" cap="none" baseline="0" dirty="0">
              <a:solidFill>
                <a:schemeClr val="bg1"/>
              </a:solidFill>
            </a:rPr>
            <a:t>Parallelize</a:t>
          </a:r>
        </a:p>
      </dsp:txBody>
      <dsp:txXfrm>
        <a:off x="3796986" y="1531734"/>
        <a:ext cx="2236269" cy="702473"/>
      </dsp:txXfrm>
    </dsp:sp>
    <dsp:sp modelId="{649BACC9-819B-4FA3-93BA-0807EAB846B6}">
      <dsp:nvSpPr>
        <dsp:cNvPr id="0" name=""/>
        <dsp:cNvSpPr/>
      </dsp:nvSpPr>
      <dsp:spPr>
        <a:xfrm>
          <a:off x="1805020" y="1426"/>
          <a:ext cx="2814533" cy="2814533"/>
        </a:xfrm>
        <a:custGeom>
          <a:avLst/>
          <a:gdLst/>
          <a:ahLst/>
          <a:cxnLst/>
          <a:rect l="0" t="0" r="0" b="0"/>
          <a:pathLst>
            <a:path>
              <a:moveTo>
                <a:pt x="2398176" y="2406516"/>
              </a:moveTo>
              <a:arcTo wR="1407266" hR="1407266" stAng="2714405" swAng="1370317"/>
            </a:path>
          </a:pathLst>
        </a:custGeom>
        <a:noFill/>
        <a:ln w="69850" cap="flat" cmpd="sng" algn="ctr">
          <a:solidFill>
            <a:schemeClr val="accent4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3935E-B97D-46C6-81F1-43F97C8C0FDE}">
      <dsp:nvSpPr>
        <dsp:cNvPr id="0" name=""/>
        <dsp:cNvSpPr/>
      </dsp:nvSpPr>
      <dsp:spPr>
        <a:xfrm>
          <a:off x="1936987" y="2770935"/>
          <a:ext cx="2073554" cy="778477"/>
        </a:xfrm>
        <a:prstGeom prst="roundRect">
          <a:avLst/>
        </a:prstGeom>
        <a:noFill/>
        <a:ln w="508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1" kern="1200" cap="none" baseline="0" dirty="0">
              <a:solidFill>
                <a:schemeClr val="bg1"/>
              </a:solidFill>
            </a:rPr>
            <a:t>Optimize</a:t>
          </a:r>
        </a:p>
      </dsp:txBody>
      <dsp:txXfrm>
        <a:off x="1974989" y="2808937"/>
        <a:ext cx="1997550" cy="702473"/>
      </dsp:txXfrm>
    </dsp:sp>
    <dsp:sp modelId="{31C00F26-30DA-43EF-9F93-BC38E6289818}">
      <dsp:nvSpPr>
        <dsp:cNvPr id="0" name=""/>
        <dsp:cNvSpPr/>
      </dsp:nvSpPr>
      <dsp:spPr>
        <a:xfrm>
          <a:off x="1355114" y="5879"/>
          <a:ext cx="2814533" cy="2814533"/>
        </a:xfrm>
        <a:custGeom>
          <a:avLst/>
          <a:gdLst/>
          <a:ahLst/>
          <a:cxnLst/>
          <a:rect l="0" t="0" r="0" b="0"/>
          <a:pathLst>
            <a:path>
              <a:moveTo>
                <a:pt x="867893" y="2707065"/>
              </a:moveTo>
              <a:arcTo wR="1407266" hR="1407266" stAng="6752210" swAng="1352546"/>
            </a:path>
          </a:pathLst>
        </a:custGeom>
        <a:noFill/>
        <a:ln w="69850" cap="flat" cmpd="sng" algn="ctr">
          <a:solidFill>
            <a:schemeClr val="accent4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49160-B848-4463-BE5F-DFE49165D7BE}">
      <dsp:nvSpPr>
        <dsp:cNvPr id="0" name=""/>
        <dsp:cNvSpPr/>
      </dsp:nvSpPr>
      <dsp:spPr>
        <a:xfrm>
          <a:off x="223142" y="1493738"/>
          <a:ext cx="1686694" cy="778477"/>
        </a:xfrm>
        <a:prstGeom prst="roundRect">
          <a:avLst/>
        </a:prstGeom>
        <a:noFill/>
        <a:ln w="508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b="1" kern="1200" cap="none" baseline="0" dirty="0">
              <a:solidFill>
                <a:schemeClr val="bg1"/>
              </a:solidFill>
            </a:rPr>
            <a:t>Deploy</a:t>
          </a:r>
        </a:p>
      </dsp:txBody>
      <dsp:txXfrm>
        <a:off x="261144" y="1531740"/>
        <a:ext cx="1610690" cy="702473"/>
      </dsp:txXfrm>
    </dsp:sp>
    <dsp:sp modelId="{378C3B96-4A80-4E1A-A07B-CCDB032589C2}">
      <dsp:nvSpPr>
        <dsp:cNvPr id="0" name=""/>
        <dsp:cNvSpPr/>
      </dsp:nvSpPr>
      <dsp:spPr>
        <a:xfrm>
          <a:off x="792950" y="958916"/>
          <a:ext cx="2814533" cy="2814533"/>
        </a:xfrm>
        <a:custGeom>
          <a:avLst/>
          <a:gdLst/>
          <a:ahLst/>
          <a:cxnLst/>
          <a:rect l="0" t="0" r="0" b="0"/>
          <a:pathLst>
            <a:path>
              <a:moveTo>
                <a:pt x="461771" y="364943"/>
              </a:moveTo>
              <a:arcTo wR="1407266" hR="1407266" stAng="13667322" swAng="1793561"/>
            </a:path>
          </a:pathLst>
        </a:custGeom>
        <a:noFill/>
        <a:ln w="69850" cap="flat" cmpd="sng" algn="ctr">
          <a:solidFill>
            <a:schemeClr val="accent4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TC_2010_8.5x11_Foot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37851"/>
            <a:ext cx="7010400" cy="858550"/>
          </a:xfrm>
          <a:prstGeom prst="rect">
            <a:avLst/>
          </a:prstGeom>
        </p:spPr>
      </p:pic>
      <p:pic>
        <p:nvPicPr>
          <p:cNvPr id="7" name="Picture 6" descr="GTC_2010_8.5x11_Head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7010400" cy="10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330565" y="0"/>
            <a:ext cx="4080851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</a:defRPr>
            </a:lvl1pPr>
          </a:lstStyle>
          <a:p>
            <a:r>
              <a:rPr lang="en-US" dirty="0" smtClean="0"/>
              <a:t>GPU Technology Conference. Presented by NVIDIA.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05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112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16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214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5268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4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76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29" algn="l" defTabSz="9141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3838" y="698500"/>
            <a:ext cx="4022725" cy="30162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In this presentation I will talk about a variety of available GPU programming languages and interfaces.  The languages include C, C++, C#, Fortran, Python, and numerical analytics packages such as MATLAB, </a:t>
            </a:r>
            <a:r>
              <a:rPr lang="en-GB" baseline="0" dirty="0" err="1" smtClean="0"/>
              <a:t>Mathematica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LabVIEW</a:t>
            </a:r>
            <a:r>
              <a:rPr lang="en-GB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35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5325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24" indent="-291163">
              <a:defRPr>
                <a:solidFill>
                  <a:schemeClr val="tx1"/>
                </a:solidFill>
                <a:latin typeface="Arial" charset="0"/>
              </a:defRPr>
            </a:lvl2pPr>
            <a:lvl3pPr marL="1164653" indent="-232930">
              <a:defRPr>
                <a:solidFill>
                  <a:schemeClr val="tx1"/>
                </a:solidFill>
                <a:latin typeface="Arial" charset="0"/>
              </a:defRPr>
            </a:lvl3pPr>
            <a:lvl4pPr marL="1630513" indent="-232930">
              <a:defRPr>
                <a:solidFill>
                  <a:schemeClr val="tx1"/>
                </a:solidFill>
                <a:latin typeface="Arial" charset="0"/>
              </a:defRPr>
            </a:lvl4pPr>
            <a:lvl5pPr marL="2096375" indent="-232930">
              <a:defRPr>
                <a:solidFill>
                  <a:schemeClr val="tx1"/>
                </a:solidFill>
                <a:latin typeface="Arial" charset="0"/>
              </a:defRPr>
            </a:lvl5pPr>
            <a:lvl6pPr marL="256223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09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958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819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4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9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4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5325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24" indent="-291163">
              <a:defRPr>
                <a:solidFill>
                  <a:schemeClr val="tx1"/>
                </a:solidFill>
                <a:latin typeface="Arial" charset="0"/>
              </a:defRPr>
            </a:lvl2pPr>
            <a:lvl3pPr marL="1164653" indent="-232930">
              <a:defRPr>
                <a:solidFill>
                  <a:schemeClr val="tx1"/>
                </a:solidFill>
                <a:latin typeface="Arial" charset="0"/>
              </a:defRPr>
            </a:lvl3pPr>
            <a:lvl4pPr marL="1630513" indent="-232930">
              <a:defRPr>
                <a:solidFill>
                  <a:schemeClr val="tx1"/>
                </a:solidFill>
                <a:latin typeface="Arial" charset="0"/>
              </a:defRPr>
            </a:lvl4pPr>
            <a:lvl5pPr marL="2096375" indent="-232930">
              <a:defRPr>
                <a:solidFill>
                  <a:schemeClr val="tx1"/>
                </a:solidFill>
                <a:latin typeface="Arial" charset="0"/>
              </a:defRPr>
            </a:lvl5pPr>
            <a:lvl6pPr marL="256223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09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958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819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30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4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\\netapp-hqmktg\creative\PRESENTATIONS\2013_PRESENTATIONS\2103_Apr_Corp_Template\comp_v05b_small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82296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\\netapp-hqmktg\creative\PRESENTATIONS\2013_PRESENTATIONS\2013_Apr_Corp_Template\Blu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96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44647" y="5227553"/>
            <a:ext cx="6763733" cy="362407"/>
          </a:xfrm>
        </p:spPr>
        <p:txBody>
          <a:bodyPr anchor="b"/>
          <a:lstStyle>
            <a:lvl1pPr algn="l">
              <a:defRPr sz="1950" b="0" cap="all" baseline="0">
                <a:solidFill>
                  <a:schemeClr val="tx2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44647" y="5470944"/>
            <a:ext cx="6763733" cy="323165"/>
          </a:xfrm>
        </p:spPr>
        <p:txBody>
          <a:bodyPr wrap="square" anchor="t">
            <a:spAutoFit/>
          </a:bodyPr>
          <a:lstStyle>
            <a:lvl1pPr marL="0" indent="0" algn="l">
              <a:buFontTx/>
              <a:buNone/>
              <a:defRPr sz="15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2" name="Picture 15" descr="\\netapp-hqmktg\creative\ASSETS\Logos\Corporate\Logo_Horizontal\White Type 2D (dark backs)\NVLogoH_2D_WT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06" y="4322333"/>
            <a:ext cx="2849778" cy="8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11959" y="4742330"/>
            <a:ext cx="7531894" cy="950446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9" y="1439865"/>
            <a:ext cx="372896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222815" y="1429870"/>
            <a:ext cx="3726518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11959" y="1439865"/>
            <a:ext cx="5255514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5734981" y="1439865"/>
            <a:ext cx="2208872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8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91" y="272816"/>
            <a:ext cx="7062353" cy="466281"/>
          </a:xfrm>
          <a:prstGeom prst="rect">
            <a:avLst/>
          </a:prstGeom>
        </p:spPr>
        <p:txBody>
          <a:bodyPr/>
          <a:lstStyle>
            <a:lvl1pPr algn="l">
              <a:defRPr sz="2700" b="1">
                <a:solidFill>
                  <a:schemeClr val="accent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59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rcsongor\Pictures\Wallpapers\01_Eye_BrushMetal_V2 - Copy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NVLogo_3D_H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78141" y="5245105"/>
            <a:ext cx="1670447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9576" y="3447271"/>
            <a:ext cx="3893484" cy="8309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1956" y="4802829"/>
            <a:ext cx="3892859" cy="369324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5956756"/>
            <a:ext cx="1092271" cy="161575"/>
          </a:xfrm>
          <a:prstGeom prst="rect">
            <a:avLst/>
          </a:prstGeom>
        </p:spPr>
        <p:txBody>
          <a:bodyPr wrap="none" lIns="68572" tIns="34286" rIns="68572" bIns="34286">
            <a:spAutoFit/>
          </a:bodyPr>
          <a:lstStyle/>
          <a:p>
            <a:pPr defTabSz="685719">
              <a:defRPr/>
            </a:pPr>
            <a:r>
              <a:rPr lang="en-GB" sz="600" dirty="0" smtClean="0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Arial" charset="0"/>
              </a:rPr>
              <a:t>© NVIDIA Corporation 2012</a:t>
            </a:r>
            <a:endParaRPr lang="en-US" sz="600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774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82296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anchor="ctr"/>
          <a:lstStyle/>
          <a:p>
            <a:pPr algn="ctr" defTabSz="822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5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4060829"/>
            <a:ext cx="8229600" cy="2111375"/>
          </a:xfrm>
          <a:prstGeom prst="rect">
            <a:avLst/>
          </a:prstGeom>
          <a:gradFill>
            <a:gsLst>
              <a:gs pos="0">
                <a:srgbClr val="333333">
                  <a:alpha val="75000"/>
                </a:srgbClr>
              </a:gs>
              <a:gs pos="100000">
                <a:srgbClr val="1C1C1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anchor="ctr"/>
          <a:lstStyle/>
          <a:p>
            <a:pPr algn="ctr" defTabSz="822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50" dirty="0">
              <a:solidFill>
                <a:srgbClr val="FFFFFF"/>
              </a:solidFill>
            </a:endParaRPr>
          </a:p>
        </p:txBody>
      </p:sp>
      <p:pic>
        <p:nvPicPr>
          <p:cNvPr id="6" name="Picture 4" descr="\\Hqmktg01\creative_share\•Laura_Bailey\~Assets\Tesla\Tesla_Images\Tesla_FluidDynamics.jp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45029" y="2771779"/>
            <a:ext cx="2034527" cy="169478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Picture 3" descr="\\Hqmktg01\creative_share\•Laura_Bailey\~Assets\Tesla\Tesla_Images\Tesla_GamesPhysics.jp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768756" y="2771779"/>
            <a:ext cx="2031970" cy="1694789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8" name="Picture 2" descr="C:\Users\akeane\Desktop\02-17-10 company meeting pics\cycling2-sm.jp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768757" y="1022322"/>
            <a:ext cx="2031971" cy="16935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/>
        </p:spPr>
      </p:pic>
      <p:pic>
        <p:nvPicPr>
          <p:cNvPr id="9" name="Picture 4" descr="\\Hqmktg01\creative_share\•Laura_Bailey\~Assets\Tesla\Tesla_Images\Bio\TeslaVertical_BioScience.jpg"/>
          <p:cNvPicPr>
            <a:picLocks noChangeAspect="1" noChangeArrowheads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845029" y="1020763"/>
            <a:ext cx="2034527" cy="1695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/>
        </p:spPr>
      </p:pic>
      <p:pic>
        <p:nvPicPr>
          <p:cNvPr id="11" name="Picture 2" descr="\\Netapp-hq03\creative\ASSETS\Logos\Corporate\Logo\NVLogo_3D.png"/>
          <p:cNvPicPr>
            <a:picLocks noChangeAspect="1" noChangeArrowheads="1"/>
          </p:cNvPicPr>
          <p:nvPr userDrawn="1"/>
        </p:nvPicPr>
        <p:blipFill>
          <a:blip r:embed="rId6" cstate="screen"/>
          <a:stretch>
            <a:fillRect/>
          </a:stretch>
        </p:blipFill>
        <p:spPr bwMode="auto">
          <a:xfrm>
            <a:off x="248348" y="300627"/>
            <a:ext cx="1331412" cy="1380104"/>
          </a:xfrm>
          <a:prstGeom prst="rect">
            <a:avLst/>
          </a:prstGeom>
          <a:noFill/>
          <a:ln>
            <a:noFill/>
          </a:ln>
          <a:effectLst>
            <a:outerShdw blurRad="101600" sx="106000" sy="106000" algn="ctr" rotWithShape="0">
              <a:prstClr val="black">
                <a:alpha val="33000"/>
              </a:prstClr>
            </a:outerShdw>
          </a:effectLst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52172" y="4189372"/>
            <a:ext cx="3234928" cy="553990"/>
          </a:xfr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GB" sz="3000" b="1" kern="1200" spc="-113" dirty="0">
                <a:gradFill>
                  <a:gsLst>
                    <a:gs pos="50000">
                      <a:srgbClr val="76B900"/>
                    </a:gs>
                    <a:gs pos="100000">
                      <a:srgbClr val="253A00">
                        <a:alpha val="0"/>
                      </a:srgbClr>
                    </a:gs>
                  </a:gsLst>
                  <a:lin ang="5400000" scaled="0"/>
                </a:gradFill>
                <a:effectLst/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49653" y="2700124"/>
            <a:ext cx="3042047" cy="1182688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4950" b="1" kern="1200" spc="-225" dirty="0" smtClean="0">
                <a:gradFill>
                  <a:gsLst>
                    <a:gs pos="50000">
                      <a:srgbClr val="76B900"/>
                    </a:gs>
                    <a:gs pos="100000">
                      <a:srgbClr val="253A00">
                        <a:alpha val="0"/>
                      </a:srgbClr>
                    </a:gs>
                  </a:gsLst>
                  <a:lin ang="5400000" scaled="0"/>
                </a:gradFill>
                <a:effectLst/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smtClean="0"/>
              <a:t>TESLA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947176" y="5775935"/>
            <a:ext cx="2282428" cy="396268"/>
          </a:xfr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1200" b="1" kern="1200" spc="0" dirty="0" smtClean="0">
                <a:gradFill>
                  <a:gsLst>
                    <a:gs pos="50000">
                      <a:srgbClr val="76B900"/>
                    </a:gs>
                    <a:gs pos="100000">
                      <a:srgbClr val="253A00">
                        <a:alpha val="0"/>
                      </a:srgbClr>
                    </a:gs>
                  </a:gsLst>
                  <a:lin ang="5400000" scaled="0"/>
                </a:gradFill>
                <a:effectLst/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smtClean="0"/>
              <a:t>Thomas Bradley, 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563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sugupta\Desktop\Tesla_Fermi_Final_KV_HR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8223191" cy="615510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4994414" y="1968791"/>
            <a:ext cx="3235188" cy="1728566"/>
          </a:xfrm>
          <a:prstGeom prst="rect">
            <a:avLst/>
          </a:prstGeom>
          <a:solidFill>
            <a:srgbClr val="73B900"/>
          </a:solidFill>
          <a:ln w="28575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2851" tIns="21425" rIns="42851" bIns="21425" rtlCol="0" anchor="ctr"/>
          <a:lstStyle/>
          <a:p>
            <a:pPr algn="ctr" defTabSz="822894" fontAlgn="auto">
              <a:spcBef>
                <a:spcPts val="0"/>
              </a:spcBef>
              <a:spcAft>
                <a:spcPts val="0"/>
              </a:spcAft>
            </a:pPr>
            <a:endParaRPr lang="en-US" sz="1650">
              <a:solidFill>
                <a:srgbClr val="FFFFFF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32800" y="2092367"/>
            <a:ext cx="3151800" cy="1477319"/>
          </a:xfrm>
        </p:spPr>
        <p:txBody>
          <a:bodyPr anchor="ctr"/>
          <a:lstStyle>
            <a:lvl1pPr>
              <a:defRPr lang="en-GB" sz="3000" b="1" kern="1200" dirty="0">
                <a:solidFill>
                  <a:srgbClr val="B9E700">
                    <a:lumMod val="60000"/>
                    <a:lumOff val="40000"/>
                  </a:srgbClr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69481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NVLogo_3D_H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78141" y="5245108"/>
            <a:ext cx="1670447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9577" y="3447273"/>
            <a:ext cx="3893484" cy="8309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1959" y="4802833"/>
            <a:ext cx="3892857" cy="369324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NV_VISCOMP_COVER_RGB_FNL_02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24638" y="3228451"/>
            <a:ext cx="2834765" cy="877155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255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9" name="Picture 3" descr="NVLogo_3D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22910" y="190500"/>
            <a:ext cx="641747" cy="66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038465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sugupta\Desktop\Tesla_Fermi_Final_KV_HR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8223191" cy="615510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4994414" y="1968791"/>
            <a:ext cx="3235188" cy="1728566"/>
          </a:xfrm>
          <a:prstGeom prst="rect">
            <a:avLst/>
          </a:prstGeom>
          <a:solidFill>
            <a:srgbClr val="73B900"/>
          </a:solidFill>
          <a:ln w="28575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2851" tIns="21425" rIns="42851" bIns="21425" rtlCol="0" anchor="ctr"/>
          <a:lstStyle/>
          <a:p>
            <a:pPr algn="ctr" defTabSz="822894" fontAlgn="auto">
              <a:spcBef>
                <a:spcPts val="0"/>
              </a:spcBef>
              <a:spcAft>
                <a:spcPts val="0"/>
              </a:spcAft>
            </a:pPr>
            <a:endParaRPr lang="en-US" sz="1650">
              <a:solidFill>
                <a:srgbClr val="FFFFFF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32800" y="2033250"/>
            <a:ext cx="3151800" cy="323157"/>
          </a:xfrm>
        </p:spPr>
        <p:txBody>
          <a:bodyPr/>
          <a:lstStyle>
            <a:lvl1pPr>
              <a:defRPr lang="en-GB" sz="1500" b="1" kern="1200" dirty="0">
                <a:solidFill>
                  <a:srgbClr val="B9E700">
                    <a:lumMod val="60000"/>
                    <a:lumOff val="40000"/>
                  </a:srgbClr>
                </a:solidFill>
                <a:latin typeface="Trebuchet MS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1030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9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3966211"/>
            <a:ext cx="6995160" cy="101565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3966211"/>
            <a:ext cx="4882376" cy="101565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73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93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72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11959" y="1439865"/>
            <a:ext cx="5289268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91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11959" y="1439865"/>
            <a:ext cx="3702842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9" y="3536150"/>
            <a:ext cx="7531894" cy="2156627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28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11959" y="1439865"/>
            <a:ext cx="5255514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5734981" y="1439865"/>
            <a:ext cx="2208872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05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11959" y="1439865"/>
            <a:ext cx="3736595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216061" y="1439865"/>
            <a:ext cx="3727791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63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11959" y="1439865"/>
            <a:ext cx="2217677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2697143" y="1439865"/>
            <a:ext cx="5246710" cy="4252912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5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9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957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5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053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 b="1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11959" y="1439866"/>
            <a:ext cx="7531894" cy="2096285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11959" y="3626160"/>
            <a:ext cx="7531894" cy="2066617"/>
          </a:xfrm>
        </p:spPr>
        <p:txBody>
          <a:bodyPr/>
          <a:lstStyle>
            <a:lvl1pPr marL="257156" indent="-257156">
              <a:buSzPct val="100000"/>
              <a:buFont typeface="Wingdings" pitchFamily="2" charset="2"/>
              <a:buChar char="§"/>
              <a:defRPr/>
            </a:lvl1pPr>
            <a:lvl2pPr marL="685746" indent="-257156">
              <a:buSzPct val="90000"/>
              <a:buFont typeface="Wingdings" pitchFamily="2" charset="2"/>
              <a:buChar char="§"/>
              <a:defRPr/>
            </a:lvl2pPr>
            <a:lvl3pPr marL="1028618" indent="-211915">
              <a:buSzPct val="100000"/>
              <a:buFont typeface="Arial" pitchFamily="34" charset="0"/>
              <a:buChar char="-"/>
              <a:defRPr sz="1350"/>
            </a:lvl3pPr>
            <a:lvl4pPr marL="1331013" indent="-171436">
              <a:buFont typeface="Arial" pitchFamily="34" charset="0"/>
              <a:buChar char="-"/>
              <a:defRPr>
                <a:solidFill>
                  <a:schemeClr val="tx1"/>
                </a:solidFill>
              </a:defRPr>
            </a:lvl4pPr>
            <a:lvl5pPr marL="1588166" indent="-171436">
              <a:buSzPct val="90000"/>
              <a:buFont typeface="Arial" pitchFamily="34" charset="0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3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939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65180" y="4798350"/>
            <a:ext cx="6516949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345824" y="4290520"/>
            <a:ext cx="6527160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48845"/>
            <a:ext cx="8229601" cy="1786537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38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0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63" marR="0" lvl="1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63" marR="0" lvl="2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21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4726"/>
            <a:ext cx="7461504" cy="482553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63" marR="0" lvl="1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63" marR="0" lvl="2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79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0"/>
            <a:ext cx="7461504" cy="4793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042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9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Highlight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8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7" y="1439863"/>
            <a:ext cx="7531894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flipV="1">
            <a:off x="0" y="0"/>
            <a:ext cx="8229600" cy="6172200"/>
            <a:chOff x="0" y="0"/>
            <a:chExt cx="10972800" cy="6172200"/>
          </a:xfrm>
        </p:grpSpPr>
        <p:pic>
          <p:nvPicPr>
            <p:cNvPr id="4" name="Picture 2" descr="\\netapp-hqmktg\creative\PRESENTATIONS\2013_PRESENTATIONS\2013_01_Jan_CES\Background_Concepts\Hex_Texture_top2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972800" cy="617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9" y="5151345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9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ighlight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8" y="247651"/>
            <a:ext cx="6903244" cy="4662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7" y="1439863"/>
            <a:ext cx="7531894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35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92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0" y="0"/>
            <a:ext cx="8229600" cy="6172200"/>
            <a:chOff x="0" y="0"/>
            <a:chExt cx="10972800" cy="6172200"/>
          </a:xfrm>
        </p:grpSpPr>
        <p:pic>
          <p:nvPicPr>
            <p:cNvPr id="3" name="Picture 2" descr="\\netapp-hqmktg\creative\PRESENTATIONS\2013_PRESENTATIONS\2013_01_Jan_CES\Background_Concepts\Hex_Texture_left2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972800" cy="617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7477125" y="57891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DEA71A-36D0-4D4C-9304-7D34D1AE5AA5}" type="slidenum">
              <a:rPr lang="en-US" sz="1200" b="1" smtClean="0">
                <a:solidFill>
                  <a:srgbClr val="F8F8F8"/>
                </a:solidFill>
              </a:rPr>
              <a:t>‹#›</a:t>
            </a:fld>
            <a:r>
              <a:rPr lang="en-US" sz="1200" b="1" dirty="0" smtClean="0">
                <a:solidFill>
                  <a:srgbClr val="F8F8F8"/>
                </a:solidFill>
              </a:rPr>
              <a:t> /</a:t>
            </a:r>
            <a:r>
              <a:rPr lang="en-US" sz="1200" b="1" baseline="0" dirty="0" smtClean="0">
                <a:solidFill>
                  <a:srgbClr val="F8F8F8"/>
                </a:solidFill>
              </a:rPr>
              <a:t> </a:t>
            </a:r>
            <a:r>
              <a:rPr lang="en-US" sz="1200" b="1" dirty="0" smtClean="0">
                <a:solidFill>
                  <a:srgbClr val="F8F8F8"/>
                </a:solidFill>
              </a:rPr>
              <a:t>XX</a:t>
            </a:r>
            <a:endParaRPr lang="en-US" sz="1200" b="1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47176"/>
            <a:ext cx="6652260" cy="4662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440180"/>
            <a:ext cx="3634740" cy="4251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83380" y="1440180"/>
            <a:ext cx="363474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83380" y="3634740"/>
            <a:ext cx="363474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8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3.xml"/><Relationship Id="rId14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8229600" cy="6172200"/>
            <a:chOff x="0" y="0"/>
            <a:chExt cx="10972800" cy="6172200"/>
          </a:xfrm>
        </p:grpSpPr>
        <p:pic>
          <p:nvPicPr>
            <p:cNvPr id="7" name="Picture 2" descr="\\netapp-hqmktg\creative\PRESENTATIONS\2013_PRESENTATIONS\2013_01_Jan_CES\Background_Concepts\Hex_Texture_center2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972800" cy="617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413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1956" y="247651"/>
            <a:ext cx="7541979" cy="46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957" y="1439863"/>
            <a:ext cx="7531894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9595" y="5789137"/>
            <a:ext cx="90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DEA71A-36D0-4D4C-9304-7D34D1AE5AA5}" type="slidenum">
              <a:rPr lang="en-US" sz="1200" b="1" smtClean="0">
                <a:solidFill>
                  <a:srgbClr val="F8F8F8"/>
                </a:solidFill>
              </a:rPr>
              <a:t>‹#›</a:t>
            </a:fld>
            <a:r>
              <a:rPr lang="en-US" sz="1200" b="1" dirty="0" smtClean="0">
                <a:solidFill>
                  <a:srgbClr val="F8F8F8"/>
                </a:solidFill>
              </a:rPr>
              <a:t> </a:t>
            </a:r>
            <a:endParaRPr lang="en-US" sz="1200" b="1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8674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806" r:id="rId9"/>
    <p:sldLayoutId id="2147483807" r:id="rId10"/>
    <p:sldLayoutId id="2147483808" r:id="rId11"/>
    <p:sldLayoutId id="2147483828" r:id="rId12"/>
    <p:sldLayoutId id="214748383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73B900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SzPct val="100000"/>
        <a:buBlip>
          <a:blip r:embed="rId16"/>
        </a:buBlip>
        <a:defRPr sz="1800" b="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685800" indent="-257175" algn="l" rtl="0" fontAlgn="base">
        <a:spcBef>
          <a:spcPct val="20000"/>
        </a:spcBef>
        <a:spcAft>
          <a:spcPct val="0"/>
        </a:spcAft>
        <a:buSzPct val="100000"/>
        <a:buBlip>
          <a:blip r:embed="rId16"/>
        </a:buBlip>
        <a:defRPr sz="1500" b="0">
          <a:solidFill>
            <a:schemeClr val="tx1"/>
          </a:solidFill>
          <a:latin typeface="Trebuchet MS" pitchFamily="34" charset="0"/>
        </a:defRPr>
      </a:lvl2pPr>
      <a:lvl3pPr marL="1028700" indent="-211931" algn="l" rtl="0" fontAlgn="base">
        <a:spcBef>
          <a:spcPct val="20000"/>
        </a:spcBef>
        <a:spcAft>
          <a:spcPct val="0"/>
        </a:spcAft>
        <a:buSzPct val="100000"/>
        <a:buBlip>
          <a:blip r:embed="rId16"/>
        </a:buBlip>
        <a:defRPr sz="1350" b="0">
          <a:solidFill>
            <a:schemeClr val="tx1"/>
          </a:solidFill>
          <a:latin typeface="Trebuchet MS" pitchFamily="34" charset="0"/>
        </a:defRPr>
      </a:lvl3pPr>
      <a:lvl4pPr marL="1331119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94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94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94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994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894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1958" y="247650"/>
            <a:ext cx="6903244" cy="46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959" y="1439865"/>
            <a:ext cx="7531894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5956756"/>
            <a:ext cx="1092277" cy="161577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 defTabSz="685746">
              <a:defRPr/>
            </a:pPr>
            <a:r>
              <a:rPr lang="en-GB" sz="600" dirty="0" smtClean="0">
                <a:solidFill>
                  <a:srgbClr val="FFFFFF">
                    <a:lumMod val="50000"/>
                  </a:srgbClr>
                </a:solidFill>
                <a:latin typeface="Arial"/>
                <a:ea typeface="+mn-ea"/>
                <a:cs typeface="Arial" charset="0"/>
              </a:rPr>
              <a:t>© NVIDIA Corporation 2012</a:t>
            </a:r>
            <a:endParaRPr lang="en-US" sz="600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119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46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18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491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57156" indent="-257156" algn="l" rtl="0" eaLnBrk="1" fontAlgn="base" hangingPunct="1">
        <a:spcBef>
          <a:spcPct val="20000"/>
        </a:spcBef>
        <a:spcAft>
          <a:spcPct val="0"/>
        </a:spcAft>
        <a:buSzPct val="100000"/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685746" indent="-257156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itchFamily="2" charset="2"/>
        <a:buChar char="§"/>
        <a:defRPr sz="1500" b="0">
          <a:solidFill>
            <a:schemeClr val="tx1"/>
          </a:solidFill>
          <a:latin typeface="+mn-lt"/>
        </a:defRPr>
      </a:lvl2pPr>
      <a:lvl3pPr marL="1028618" indent="-211915" algn="l" rtl="0" eaLnBrk="1" fontAlgn="base" hangingPunct="1">
        <a:spcBef>
          <a:spcPct val="20000"/>
        </a:spcBef>
        <a:spcAft>
          <a:spcPct val="0"/>
        </a:spcAft>
        <a:buSzPct val="100000"/>
        <a:buFont typeface="Arial" pitchFamily="34" charset="0"/>
        <a:buChar char="-"/>
        <a:defRPr b="0">
          <a:solidFill>
            <a:schemeClr val="tx1"/>
          </a:solidFill>
          <a:latin typeface="+mn-lt"/>
        </a:defRPr>
      </a:lvl3pPr>
      <a:lvl4pPr marL="1331013" indent="-171436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166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039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3912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785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658" indent="-17143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3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6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1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4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37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8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0" algn="l" defTabSz="68574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0" y="5987804"/>
            <a:ext cx="8231957" cy="190372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0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1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379891" y="6034142"/>
            <a:ext cx="435338" cy="101334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2605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eaLnBrk="1" fontAlgn="base" hangingPunct="1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eaLnBrk="1" fontAlgn="base" hangingPunct="1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eaLnBrk="1" fontAlgn="base" hangingPunct="1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3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1.jpe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4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3.pn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3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3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3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3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3.png"/><Relationship Id="rId5" Type="http://schemas.openxmlformats.org/officeDocument/2006/relationships/image" Target="../media/image56.png"/><Relationship Id="rId4" Type="http://schemas.openxmlformats.org/officeDocument/2006/relationships/hyperlink" Target="http://creativecommons.org/licenses/by-nc/4.0/legalco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the CUDA Toolkit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45824" y="4318220"/>
            <a:ext cx="6527160" cy="480131"/>
          </a:xfrm>
        </p:spPr>
        <p:txBody>
          <a:bodyPr/>
          <a:lstStyle/>
          <a:p>
            <a:r>
              <a:rPr lang="en-US" sz="2800" dirty="0"/>
              <a:t>Lecture </a:t>
            </a:r>
            <a:r>
              <a:rPr lang="en-US" sz="2800" dirty="0" smtClean="0"/>
              <a:t>2.4 </a:t>
            </a:r>
            <a:r>
              <a:rPr lang="en-US" sz="2800" dirty="0"/>
              <a:t>– Introduction to CUDA C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950114" y="1285482"/>
            <a:ext cx="2907694" cy="24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100" kern="0" dirty="0" smtClean="0"/>
              <a:t>Accelerated Computing</a:t>
            </a:r>
            <a:endParaRPr lang="en-US" sz="1100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933149" y="916151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2000" kern="0" smtClean="0"/>
              <a:t>GPU Teaching Kit</a:t>
            </a:r>
            <a:endParaRPr lang="en-US" sz="2000" kern="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454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64">
        <p:fade/>
      </p:transition>
    </mc:Choice>
    <mc:Fallback xmlns="">
      <p:transition spd="med" advTm="10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14750" y="3659504"/>
            <a:ext cx="4162928" cy="1385864"/>
          </a:xfrm>
          <a:prstGeom prst="roundRect">
            <a:avLst/>
          </a:prstGeom>
          <a:solidFill>
            <a:srgbClr val="545454"/>
          </a:solidFill>
          <a:ln w="38100" cap="flat" cmpd="sng" algn="ctr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lIns="68580" tIns="68580" rIns="68580" bIns="68580" rtlCol="0" anchor="t" anchorCtr="0"/>
          <a:lstStyle/>
          <a:p>
            <a:pPr defTabSz="685800" eaLnBrk="0" fontAlgn="ctr" hangingPunct="0">
              <a:spcBef>
                <a:spcPct val="10000"/>
              </a:spcBef>
              <a:spcAft>
                <a:spcPts val="0"/>
              </a:spcAft>
              <a:buSzPct val="180000"/>
              <a:defRPr/>
            </a:pP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3091" y="1803399"/>
            <a:ext cx="6882044" cy="1612267"/>
          </a:xfrm>
          <a:prstGeom prst="roundRect">
            <a:avLst/>
          </a:prstGeom>
          <a:solidFill>
            <a:srgbClr val="545454"/>
          </a:solidFill>
          <a:ln w="38100" cap="flat" cmpd="sng" algn="ctr">
            <a:solidFill>
              <a:srgbClr val="73B9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lIns="68580" tIns="68580" rIns="68580" bIns="68580" rtlCol="0" anchor="t" anchorCtr="0"/>
          <a:lstStyle/>
          <a:p>
            <a:pPr defTabSz="685800" eaLnBrk="0" fontAlgn="ctr" hangingPunct="0">
              <a:spcBef>
                <a:spcPct val="10000"/>
              </a:spcBef>
              <a:spcAft>
                <a:spcPts val="0"/>
              </a:spcAft>
              <a:buSzPct val="180000"/>
              <a:defRPr/>
            </a:pP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- Debuggers</a:t>
            </a:r>
            <a:endParaRPr lang="en-US" dirty="0"/>
          </a:p>
        </p:txBody>
      </p:sp>
      <p:pic>
        <p:nvPicPr>
          <p:cNvPr id="1034" name="Picture 10" descr="https://developer.nvidia.com/sites/default/files/akamai/cuda/images/Parallel_Nsight-webGraph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385" y="2189357"/>
            <a:ext cx="1357313" cy="7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eveloper.nvidia.com/sites/default/files/akamai/cuda/images/CUDA_GDB-webGraph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328" y="2189357"/>
            <a:ext cx="1357313" cy="7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eveloper.nvidia.com/sites/default/files/akamai/cuda/images/CUDA_MemCheck-webGraphi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271" y="2189357"/>
            <a:ext cx="1357313" cy="7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developer.nvidia.com/sites/default/files/akamai/cuda/images/product_logos/ddt3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1511" y="3854177"/>
            <a:ext cx="1336037" cy="7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developer.nvidia.com/sites/default/files/akamai/cuda/images/product_logos/TotalView3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650" y="3854177"/>
            <a:ext cx="1359001" cy="7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0385" y="1891612"/>
            <a:ext cx="135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NSIGHT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44240" y="1891612"/>
            <a:ext cx="154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CUDA-GDB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55395" y="1891612"/>
            <a:ext cx="240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CUDA MEMCHECK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14328" y="4691890"/>
            <a:ext cx="128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926080" y="3079678"/>
            <a:ext cx="26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NVIDIA Provided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60960" y="5104356"/>
            <a:ext cx="8115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https://developer.nvidia.com/debugging-solutions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703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05">
        <p:fade/>
      </p:transition>
    </mc:Choice>
    <mc:Fallback xmlns="">
      <p:transition spd="med" advTm="31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there are two compilers being used</a:t>
            </a:r>
          </a:p>
          <a:p>
            <a:pPr lvl="1"/>
            <a:r>
              <a:rPr lang="en-US" dirty="0" smtClean="0"/>
              <a:t>NVCC: Device code</a:t>
            </a:r>
          </a:p>
          <a:p>
            <a:pPr lvl="1"/>
            <a:r>
              <a:rPr lang="en-US" dirty="0" smtClean="0"/>
              <a:t>Host Compiler:  C/C++ code</a:t>
            </a:r>
          </a:p>
          <a:p>
            <a:r>
              <a:rPr lang="en-US" dirty="0" smtClean="0"/>
              <a:t>NVCC supports some host compiler flags</a:t>
            </a:r>
          </a:p>
          <a:p>
            <a:pPr lvl="1"/>
            <a:r>
              <a:rPr lang="en-US" dirty="0" smtClean="0"/>
              <a:t>If flag is unsupported, use –</a:t>
            </a:r>
            <a:r>
              <a:rPr lang="en-US" dirty="0" err="1" smtClean="0"/>
              <a:t>Xcompiler</a:t>
            </a:r>
            <a:r>
              <a:rPr lang="en-US" dirty="0" smtClean="0"/>
              <a:t> to forward to host</a:t>
            </a:r>
          </a:p>
          <a:p>
            <a:pPr lvl="2"/>
            <a:r>
              <a:rPr lang="en-US" dirty="0" smtClean="0"/>
              <a:t>e.g. –</a:t>
            </a:r>
            <a:r>
              <a:rPr lang="en-US" dirty="0" err="1" smtClean="0"/>
              <a:t>Xcompiler</a:t>
            </a:r>
            <a:r>
              <a:rPr lang="en-US" dirty="0" smtClean="0"/>
              <a:t> –</a:t>
            </a:r>
            <a:r>
              <a:rPr lang="en-US" dirty="0" err="1" smtClean="0"/>
              <a:t>fopenmp</a:t>
            </a:r>
            <a:endParaRPr lang="en-US" dirty="0" smtClean="0"/>
          </a:p>
          <a:p>
            <a:r>
              <a:rPr lang="en-US" dirty="0" smtClean="0"/>
              <a:t>Debugging Flags</a:t>
            </a:r>
          </a:p>
          <a:p>
            <a:pPr lvl="1"/>
            <a:r>
              <a:rPr lang="en-US" dirty="0" smtClean="0"/>
              <a:t>-g:  Include host debugging symbols</a:t>
            </a:r>
          </a:p>
          <a:p>
            <a:pPr lvl="1"/>
            <a:r>
              <a:rPr lang="en-US" dirty="0" smtClean="0"/>
              <a:t>-G: Include device debugging symbols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lineinfo</a:t>
            </a:r>
            <a:r>
              <a:rPr lang="en-US" dirty="0" smtClean="0"/>
              <a:t>:  Include line information with symbols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704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056">
        <p:fade/>
      </p:transition>
    </mc:Choice>
    <mc:Fallback xmlns="">
      <p:transition spd="med" advTm="72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CUDA-MEMCHECK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debugging tool</a:t>
            </a:r>
          </a:p>
          <a:p>
            <a:pPr lvl="1"/>
            <a:r>
              <a:rPr lang="en-US" dirty="0" smtClean="0"/>
              <a:t>No recompilation necessary</a:t>
            </a:r>
          </a:p>
          <a:p>
            <a:pPr marL="816769" lvl="2" indent="0">
              <a:buNone/>
            </a:pPr>
            <a:r>
              <a:rPr lang="en-US" dirty="0" smtClean="0"/>
              <a:t>%&gt; </a:t>
            </a:r>
            <a:r>
              <a:rPr lang="en-US" dirty="0" err="1" smtClean="0"/>
              <a:t>cuda-memcheck</a:t>
            </a:r>
            <a:r>
              <a:rPr lang="en-US" dirty="0" smtClean="0"/>
              <a:t> ./exe</a:t>
            </a:r>
          </a:p>
          <a:p>
            <a:r>
              <a:rPr lang="en-US" dirty="0" smtClean="0"/>
              <a:t>Can detect the following errors</a:t>
            </a:r>
          </a:p>
          <a:p>
            <a:pPr lvl="1"/>
            <a:r>
              <a:rPr lang="en-US" dirty="0" smtClean="0"/>
              <a:t>Memory leaks</a:t>
            </a:r>
          </a:p>
          <a:p>
            <a:pPr lvl="1"/>
            <a:r>
              <a:rPr lang="en-US" dirty="0" smtClean="0"/>
              <a:t>Memory errors (OOB, misaligned access, illegal instruction,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Race conditions</a:t>
            </a:r>
          </a:p>
          <a:p>
            <a:pPr lvl="1"/>
            <a:r>
              <a:rPr lang="en-US" dirty="0" smtClean="0"/>
              <a:t>Illegal Barriers</a:t>
            </a:r>
          </a:p>
          <a:p>
            <a:pPr lvl="1"/>
            <a:r>
              <a:rPr lang="en-US" dirty="0" smtClean="0"/>
              <a:t>Uninitialized Memory</a:t>
            </a:r>
          </a:p>
          <a:p>
            <a:r>
              <a:rPr lang="en-US" dirty="0" smtClean="0"/>
              <a:t>For line numbers use the following compiler flags: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Xcompiler</a:t>
            </a:r>
            <a:r>
              <a:rPr lang="en-US" dirty="0"/>
              <a:t> -</a:t>
            </a:r>
            <a:r>
              <a:rPr lang="en-US" dirty="0" err="1"/>
              <a:t>rdynamic</a:t>
            </a:r>
            <a:r>
              <a:rPr lang="en-US" dirty="0"/>
              <a:t> -</a:t>
            </a:r>
            <a:r>
              <a:rPr lang="en-US" dirty="0" err="1"/>
              <a:t>lineinfo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440" y="5104356"/>
            <a:ext cx="8084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docs.nvidia.com/cuda/cuda-memcheck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52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705">
        <p:fade/>
      </p:transition>
    </mc:Choice>
    <mc:Fallback xmlns="">
      <p:transition spd="med" advTm="63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 </a:t>
            </a:r>
            <a:r>
              <a:rPr lang="en-US" dirty="0" smtClean="0"/>
              <a:t>CUDA-MEMCHECK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91440" y="5104356"/>
            <a:ext cx="8084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docs.nvidia.com/cuda/cuda-memcheck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39791" y="1766656"/>
            <a:ext cx="4550018" cy="301113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&amp; Run </a:t>
            </a:r>
            <a:r>
              <a:rPr lang="en-US" dirty="0" smtClean="0"/>
              <a:t>Example 2</a:t>
            </a:r>
            <a:endParaRPr lang="en-US" dirty="0"/>
          </a:p>
          <a:p>
            <a:pPr lvl="1"/>
            <a:r>
              <a:rPr lang="en-US" dirty="0"/>
              <a:t>Output should be the numbers 0-9</a:t>
            </a:r>
          </a:p>
          <a:p>
            <a:pPr lvl="1"/>
            <a:r>
              <a:rPr lang="en-US" dirty="0"/>
              <a:t>Do you get the correct results?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with </a:t>
            </a:r>
            <a:r>
              <a:rPr lang="en-US" dirty="0" err="1"/>
              <a:t>cuda-memcheck</a:t>
            </a:r>
            <a:endParaRPr lang="en-US" dirty="0"/>
          </a:p>
          <a:p>
            <a:pPr marL="388144" lvl="2"/>
            <a:r>
              <a:rPr lang="en-US" dirty="0"/>
              <a:t>%&gt; </a:t>
            </a:r>
            <a:r>
              <a:rPr lang="en-US" dirty="0" err="1"/>
              <a:t>cuda-memcheck</a:t>
            </a:r>
            <a:r>
              <a:rPr lang="en-US" dirty="0"/>
              <a:t>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/>
              <a:t>nvcc</a:t>
            </a:r>
            <a:r>
              <a:rPr lang="en-US" dirty="0"/>
              <a:t> flags “–</a:t>
            </a:r>
            <a:r>
              <a:rPr lang="en-US" dirty="0" err="1"/>
              <a:t>Xcompiler</a:t>
            </a:r>
            <a:r>
              <a:rPr lang="en-US" dirty="0"/>
              <a:t> –</a:t>
            </a:r>
            <a:r>
              <a:rPr lang="en-US" dirty="0" err="1"/>
              <a:t>rdynamic</a:t>
            </a:r>
            <a:r>
              <a:rPr lang="en-US" dirty="0"/>
              <a:t> –</a:t>
            </a:r>
            <a:r>
              <a:rPr lang="en-US" dirty="0" err="1"/>
              <a:t>lineinfo</a:t>
            </a:r>
            <a:r>
              <a:rPr lang="en-US" dirty="0"/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Rebuild &amp; Run with </a:t>
            </a:r>
            <a:r>
              <a:rPr lang="en-US" dirty="0" err="1"/>
              <a:t>cuda-memcheck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Fix the illegal </a:t>
            </a:r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203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66">
        <p:fade/>
      </p:transition>
    </mc:Choice>
    <mc:Fallback xmlns="">
      <p:transition spd="med" advTm="10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CUDA-GDB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cuda-gdb</a:t>
            </a:r>
            <a:r>
              <a:rPr lang="en-US" dirty="0" smtClean="0"/>
              <a:t> is an extension of GDB</a:t>
            </a:r>
          </a:p>
          <a:p>
            <a:pPr lvl="1"/>
            <a:r>
              <a:rPr lang="en-US" dirty="0" smtClean="0"/>
              <a:t>Provides seamless debugging of CUDA and CPU code</a:t>
            </a:r>
          </a:p>
          <a:p>
            <a:r>
              <a:rPr lang="en-US" dirty="0" smtClean="0"/>
              <a:t>Works on Linux and Macintosh </a:t>
            </a:r>
          </a:p>
          <a:p>
            <a:pPr lvl="1"/>
            <a:r>
              <a:rPr lang="en-US" dirty="0" smtClean="0"/>
              <a:t>For a Windows debugger use NSIGHT Visual Studio Edition</a:t>
            </a:r>
          </a:p>
          <a:p>
            <a:pPr marL="42862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440" y="5104356"/>
            <a:ext cx="8084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docs.nvidia.com/cuda/cuda-gdb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52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179">
        <p:fade/>
      </p:transition>
    </mc:Choice>
    <mc:Fallback xmlns="">
      <p:transition spd="med" advTm="45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3: </a:t>
            </a:r>
            <a:r>
              <a:rPr lang="en-US" dirty="0" err="1" smtClean="0"/>
              <a:t>cuda-gdb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625" lvl="1" indent="0">
              <a:buNone/>
            </a:pPr>
            <a:endParaRPr lang="en-US" sz="1200" dirty="0"/>
          </a:p>
          <a:p>
            <a:endParaRPr lang="en-US" sz="135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440" y="5104356"/>
            <a:ext cx="8084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docs.nvidia.com/cuda/cuda-gdb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73773" y="1589103"/>
            <a:ext cx="5882054" cy="351525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smtClean="0"/>
              <a:t>exercise 3 </a:t>
            </a:r>
            <a:r>
              <a:rPr lang="en-US" dirty="0" smtClean="0"/>
              <a:t>in </a:t>
            </a:r>
            <a:r>
              <a:rPr lang="en-US" dirty="0" err="1"/>
              <a:t>cuda-gdb</a:t>
            </a:r>
            <a:endParaRPr lang="en-US" dirty="0"/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cuda-gdb</a:t>
            </a:r>
            <a:r>
              <a:rPr lang="en-US" dirty="0"/>
              <a:t> --</a:t>
            </a:r>
            <a:r>
              <a:rPr lang="en-US" dirty="0" err="1"/>
              <a:t>args</a:t>
            </a:r>
            <a:r>
              <a:rPr lang="en-US" dirty="0"/>
              <a:t>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a few </a:t>
            </a:r>
            <a:r>
              <a:rPr lang="en-US" dirty="0" err="1"/>
              <a:t>cuda-gdb</a:t>
            </a:r>
            <a:r>
              <a:rPr lang="en-US" dirty="0"/>
              <a:t> commands: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b main			//set break point at main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r			    //run application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l			    //print line context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b foo			    //break at kernel foo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c			    //continue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thread		//print current thread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thread 10	//switch to thread 10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block		//print current block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block 1		//switch to block 1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d			    //delete all break points</a:t>
            </a: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set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memcheck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on	//turn on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memcheck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28625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cuda-gdb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r			    //run from the beginning</a:t>
            </a:r>
          </a:p>
          <a:p>
            <a:pPr marL="343008" indent="-257175">
              <a:buFont typeface="+mj-lt"/>
              <a:buAutoNum type="arabicPeriod"/>
            </a:pPr>
            <a:r>
              <a:rPr lang="en-US" dirty="0"/>
              <a:t>Fix Bug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525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42">
        <p:fade/>
      </p:transition>
    </mc:Choice>
    <mc:Fallback xmlns="">
      <p:transition spd="med" advTm="13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114750" y="3659504"/>
            <a:ext cx="4162928" cy="1385864"/>
          </a:xfrm>
          <a:prstGeom prst="roundRect">
            <a:avLst/>
          </a:prstGeom>
          <a:solidFill>
            <a:srgbClr val="545454"/>
          </a:solidFill>
          <a:ln w="38100" cap="flat" cmpd="sng" algn="ctr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lIns="68580" tIns="68580" rIns="68580" bIns="68580" rtlCol="0" anchor="t" anchorCtr="0"/>
          <a:lstStyle/>
          <a:p>
            <a:pPr defTabSz="685800" eaLnBrk="0" fontAlgn="ctr" hangingPunct="0">
              <a:spcBef>
                <a:spcPct val="10000"/>
              </a:spcBef>
              <a:spcAft>
                <a:spcPts val="0"/>
              </a:spcAft>
              <a:buSzPct val="180000"/>
              <a:defRPr/>
            </a:pP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3091" y="1803399"/>
            <a:ext cx="6882044" cy="1612267"/>
          </a:xfrm>
          <a:prstGeom prst="roundRect">
            <a:avLst/>
          </a:prstGeom>
          <a:solidFill>
            <a:srgbClr val="545454"/>
          </a:solidFill>
          <a:ln w="38100" cap="flat" cmpd="sng" algn="ctr">
            <a:solidFill>
              <a:srgbClr val="73B9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lIns="68580" tIns="68580" rIns="68580" bIns="68580" rtlCol="0" anchor="t" anchorCtr="0"/>
          <a:lstStyle/>
          <a:p>
            <a:pPr defTabSz="685800" eaLnBrk="0" fontAlgn="ctr" hangingPunct="0">
              <a:spcBef>
                <a:spcPct val="10000"/>
              </a:spcBef>
              <a:spcAft>
                <a:spcPts val="0"/>
              </a:spcAft>
              <a:buSzPct val="180000"/>
              <a:defRPr/>
            </a:pP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- Profilers</a:t>
            </a:r>
            <a:endParaRPr lang="en-US" dirty="0"/>
          </a:p>
        </p:txBody>
      </p:sp>
      <p:pic>
        <p:nvPicPr>
          <p:cNvPr id="1034" name="Picture 10" descr="https://developer.nvidia.com/sites/default/files/akamai/cuda/images/Parallel_Nsight-webGraph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385" y="2189357"/>
            <a:ext cx="1357313" cy="7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0385" y="1891612"/>
            <a:ext cx="135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NSIGHT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44240" y="1891612"/>
            <a:ext cx="135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NVVP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66001" y="1901071"/>
            <a:ext cx="172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NVPROF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27121" y="4691890"/>
            <a:ext cx="11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Party 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03082" y="3079678"/>
            <a:ext cx="21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NVIDIA Provided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60960" y="5104356"/>
            <a:ext cx="8115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https://developer.nvidia.com/performance-analysis-tools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026" name="Picture 2" descr="https://developer.nvidia.com/sites/default/files/akamai/cuda/images/CUDA_VisualProfiler-webGraph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3280" y="2193895"/>
            <a:ext cx="1360370" cy="7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veloper.nvidia.com/sites/default/files/akamai/cuda/images/Tau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262" y="4106149"/>
            <a:ext cx="1404647" cy="6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eveloper.nvidia.com/sites/default/files/akamai/cuda/images/vampir_icon_me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1689" y="4056128"/>
            <a:ext cx="1371731" cy="78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2803" y="3715440"/>
            <a:ext cx="172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VampirTrace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95834" y="3809309"/>
            <a:ext cx="172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TAU</a:t>
            </a:r>
            <a:endParaRPr lang="en-US" b="1" dirty="0"/>
          </a:p>
        </p:txBody>
      </p:sp>
      <p:pic>
        <p:nvPicPr>
          <p:cNvPr id="5" name="Picture 12" descr="Output of nvpro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232" y="2187535"/>
            <a:ext cx="1463040" cy="7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454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496">
        <p:fade/>
      </p:transition>
    </mc:Choice>
    <mc:Fallback xmlns="">
      <p:transition spd="med" advTm="24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Command Line Profiler</a:t>
            </a:r>
          </a:p>
          <a:p>
            <a:r>
              <a:rPr lang="en-US" dirty="0" smtClean="0"/>
              <a:t>Compute time in each kernel</a:t>
            </a:r>
          </a:p>
          <a:p>
            <a:r>
              <a:rPr lang="en-US" dirty="0" smtClean="0"/>
              <a:t>Compute memory transfer time</a:t>
            </a:r>
          </a:p>
          <a:p>
            <a:r>
              <a:rPr lang="en-US" dirty="0" smtClean="0"/>
              <a:t>Collect metrics and events</a:t>
            </a:r>
          </a:p>
          <a:p>
            <a:r>
              <a:rPr lang="en-US" dirty="0" smtClean="0"/>
              <a:t>Support complex process hierarchy's</a:t>
            </a:r>
          </a:p>
          <a:p>
            <a:r>
              <a:rPr lang="en-US" dirty="0" smtClean="0"/>
              <a:t>Collect profiles for NVIDIA Visual Profiler</a:t>
            </a:r>
          </a:p>
          <a:p>
            <a:r>
              <a:rPr lang="en-US" dirty="0" smtClean="0"/>
              <a:t>No need to recompile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454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37">
        <p:fade/>
      </p:transition>
    </mc:Choice>
    <mc:Fallback xmlns="">
      <p:transition spd="med" advTm="534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err="1" smtClean="0"/>
              <a:t>nvprof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73773" y="1296140"/>
            <a:ext cx="5882054" cy="432342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Collect profile information for the matrix add example</a:t>
            </a:r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much faster is add_v2 than add_v1?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available metrics</a:t>
            </a:r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nvprof</a:t>
            </a:r>
            <a:r>
              <a:rPr lang="en-US" dirty="0"/>
              <a:t> --query-metrics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global load/store efficiency</a:t>
            </a:r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nvprof</a:t>
            </a:r>
            <a:r>
              <a:rPr lang="en-US" dirty="0"/>
              <a:t> --metrics </a:t>
            </a:r>
            <a:r>
              <a:rPr lang="en-US" dirty="0" err="1"/>
              <a:t>gld_efficiency,gst_efficiency</a:t>
            </a:r>
            <a:r>
              <a:rPr lang="en-US" dirty="0"/>
              <a:t>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Store a timeline to load in NVVP</a:t>
            </a:r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nvprof</a:t>
            </a:r>
            <a:r>
              <a:rPr lang="en-US" dirty="0"/>
              <a:t> –o </a:t>
            </a:r>
            <a:r>
              <a:rPr lang="en-US" dirty="0" err="1"/>
              <a:t>profile.timeline</a:t>
            </a:r>
            <a:r>
              <a:rPr lang="en-US" dirty="0"/>
              <a:t> ./</a:t>
            </a:r>
            <a:r>
              <a:rPr lang="en-US" dirty="0" err="1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Store analysis metrics to load in NVVP</a:t>
            </a:r>
          </a:p>
          <a:p>
            <a:pPr marL="428625" lvl="1"/>
            <a:r>
              <a:rPr lang="en-US" dirty="0"/>
              <a:t>%&gt; </a:t>
            </a:r>
            <a:r>
              <a:rPr lang="en-US" dirty="0" err="1"/>
              <a:t>nvprof</a:t>
            </a:r>
            <a:r>
              <a:rPr lang="en-US" dirty="0"/>
              <a:t> –o </a:t>
            </a:r>
            <a:r>
              <a:rPr lang="en-US" dirty="0" err="1"/>
              <a:t>profile.metrics</a:t>
            </a:r>
            <a:r>
              <a:rPr lang="en-US" dirty="0"/>
              <a:t> --analysis-metrics ./</a:t>
            </a:r>
            <a:r>
              <a:rPr lang="en-US" dirty="0" err="1"/>
              <a:t>a.out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0477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85">
        <p:fade/>
      </p:transition>
    </mc:Choice>
    <mc:Fallback xmlns="">
      <p:transition spd="med" advTm="11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Visual </a:t>
            </a:r>
            <a:r>
              <a:rPr lang="en-US" dirty="0" smtClean="0"/>
              <a:t>Profiler (NVVP)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jluitjens\Desktop\mem-opt-mp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3091" y="1600935"/>
            <a:ext cx="6109429" cy="1236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705" y="3719106"/>
            <a:ext cx="1374179" cy="193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1854" y="3838534"/>
            <a:ext cx="2759928" cy="1539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719" y="3892855"/>
            <a:ext cx="1768643" cy="143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3436647" y="1242048"/>
            <a:ext cx="1223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Timeline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42117" y="3076467"/>
            <a:ext cx="12233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Guided System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96746" y="3398576"/>
            <a:ext cx="1223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Analysis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4525" y="57564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452">
        <p:fade/>
      </p:transition>
    </mc:Choice>
    <mc:Fallback xmlns="">
      <p:transition spd="med" advTm="64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become familiar with some valuable tools and resources from the CUDA Toolkit</a:t>
            </a:r>
          </a:p>
          <a:p>
            <a:pPr lvl="1"/>
            <a:r>
              <a:rPr lang="en-US" dirty="0" smtClean="0"/>
              <a:t>Compiler flags</a:t>
            </a:r>
          </a:p>
          <a:p>
            <a:pPr lvl="1"/>
            <a:r>
              <a:rPr lang="en-US" dirty="0" smtClean="0"/>
              <a:t>Debuggers</a:t>
            </a:r>
          </a:p>
          <a:p>
            <a:pPr lvl="1"/>
            <a:r>
              <a:rPr lang="en-US" dirty="0" smtClean="0"/>
              <a:t>Profilers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955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62">
        <p:fade/>
      </p:transition>
    </mc:Choice>
    <mc:Fallback xmlns="">
      <p:transition spd="med" advTm="298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NVVP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73773" y="1384918"/>
            <a:ext cx="5882054" cy="404821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Import </a:t>
            </a:r>
            <a:r>
              <a:rPr lang="en-US" dirty="0" err="1"/>
              <a:t>nvprof</a:t>
            </a:r>
            <a:r>
              <a:rPr lang="en-US" dirty="0"/>
              <a:t> profile into NVVP</a:t>
            </a:r>
          </a:p>
          <a:p>
            <a:pPr lvl="1"/>
            <a:r>
              <a:rPr lang="en-US" dirty="0"/>
              <a:t>Launch </a:t>
            </a:r>
            <a:r>
              <a:rPr lang="en-US" dirty="0" err="1"/>
              <a:t>nvvp</a:t>
            </a:r>
            <a:endParaRPr lang="en-US" dirty="0"/>
          </a:p>
          <a:p>
            <a:pPr lvl="1"/>
            <a:r>
              <a:rPr lang="en-US" dirty="0"/>
              <a:t>Click File/ Import/ </a:t>
            </a:r>
            <a:r>
              <a:rPr lang="en-US" dirty="0" err="1"/>
              <a:t>Nvprof</a:t>
            </a:r>
            <a:r>
              <a:rPr lang="en-US" dirty="0"/>
              <a:t>/ Next/ Single </a:t>
            </a:r>
            <a:r>
              <a:rPr lang="en-US" dirty="0" smtClean="0"/>
              <a:t>process/ Next / </a:t>
            </a:r>
            <a:r>
              <a:rPr lang="en-US" dirty="0"/>
              <a:t>Browse</a:t>
            </a:r>
          </a:p>
          <a:p>
            <a:pPr lvl="2"/>
            <a:r>
              <a:rPr lang="en-US" dirty="0"/>
              <a:t>Select </a:t>
            </a:r>
            <a:r>
              <a:rPr lang="en-US" dirty="0" err="1"/>
              <a:t>profile.timeline</a:t>
            </a:r>
            <a:endParaRPr lang="en-US" dirty="0"/>
          </a:p>
          <a:p>
            <a:pPr lvl="1"/>
            <a:r>
              <a:rPr lang="en-US" dirty="0"/>
              <a:t>Add Metrics to timeline</a:t>
            </a:r>
          </a:p>
          <a:p>
            <a:pPr lvl="2"/>
            <a:r>
              <a:rPr lang="en-US" dirty="0"/>
              <a:t>Click on 2</a:t>
            </a:r>
            <a:r>
              <a:rPr lang="en-US" baseline="30000" dirty="0"/>
              <a:t>nd</a:t>
            </a:r>
            <a:r>
              <a:rPr lang="en-US" dirty="0"/>
              <a:t> Browse</a:t>
            </a:r>
          </a:p>
          <a:p>
            <a:pPr lvl="2"/>
            <a:r>
              <a:rPr lang="en-US" dirty="0"/>
              <a:t>Select </a:t>
            </a:r>
            <a:r>
              <a:rPr lang="en-US" dirty="0" err="1"/>
              <a:t>profile.metrics</a:t>
            </a:r>
            <a:endParaRPr lang="en-US" dirty="0"/>
          </a:p>
          <a:p>
            <a:pPr lvl="1"/>
            <a:r>
              <a:rPr lang="en-US" dirty="0"/>
              <a:t>Click Finish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Explore Timeline</a:t>
            </a:r>
          </a:p>
          <a:p>
            <a:pPr lvl="1"/>
            <a:r>
              <a:rPr lang="en-US" dirty="0"/>
              <a:t>Control + mouse drag in timeline to zoom in</a:t>
            </a:r>
          </a:p>
          <a:p>
            <a:pPr lvl="1"/>
            <a:r>
              <a:rPr lang="en-US" dirty="0"/>
              <a:t>Control + mouse drag in measure bar (on top) to measure time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0477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52">
        <p:fade/>
      </p:transition>
    </mc:Choice>
    <mc:Fallback xmlns="">
      <p:transition spd="med" advTm="13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NVVP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2654423"/>
            <a:ext cx="7461504" cy="314583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Note:  </a:t>
            </a:r>
          </a:p>
          <a:p>
            <a:pPr marL="0" indent="0">
              <a:buNone/>
            </a:pPr>
            <a:r>
              <a:rPr lang="en-US" sz="1500" dirty="0"/>
              <a:t>	If kernel order is non-deterministic you can only load the timeline or the metrics but not both.  </a:t>
            </a:r>
          </a:p>
          <a:p>
            <a:pPr marL="0" indent="0">
              <a:buNone/>
            </a:pPr>
            <a:r>
              <a:rPr lang="en-US" sz="1500" dirty="0"/>
              <a:t>	If you load just metrics the timeline looks odd but metrics are correct.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8917" y="971550"/>
            <a:ext cx="5882054" cy="330748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a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On </a:t>
            </a:r>
            <a:r>
              <a:rPr lang="en-US" dirty="0"/>
              <a:t>Analysis tab click on the unguided </a:t>
            </a:r>
            <a:r>
              <a:rPr lang="en-US" dirty="0" smtClean="0"/>
              <a:t>analysis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Click </a:t>
            </a:r>
            <a:r>
              <a:rPr lang="en-US" dirty="0"/>
              <a:t>Analyze All</a:t>
            </a:r>
          </a:p>
          <a:p>
            <a:pPr lvl="1"/>
            <a:r>
              <a:rPr lang="en-US" dirty="0"/>
              <a:t>Explore metrics and properties</a:t>
            </a:r>
          </a:p>
          <a:p>
            <a:pPr lvl="1"/>
            <a:r>
              <a:rPr lang="en-US" dirty="0"/>
              <a:t>What differences do you see between the two kernels?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0"/>
          <a:stretch/>
        </p:blipFill>
        <p:spPr>
          <a:xfrm>
            <a:off x="1665081" y="2133508"/>
            <a:ext cx="2712720" cy="6400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20093" y="2453548"/>
            <a:ext cx="190500" cy="23622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953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17">
        <p:fade/>
      </p:transition>
    </mc:Choice>
    <mc:Fallback xmlns="">
      <p:transition spd="med" advTm="15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56816" y="1583751"/>
            <a:ext cx="5882054" cy="193472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File / New Session / Browse</a:t>
            </a:r>
          </a:p>
          <a:p>
            <a:pPr lvl="1"/>
            <a:r>
              <a:rPr lang="en-US" dirty="0"/>
              <a:t>Select </a:t>
            </a:r>
            <a:r>
              <a:rPr lang="en-US" dirty="0" smtClean="0"/>
              <a:t>Example 4/</a:t>
            </a:r>
            <a:r>
              <a:rPr lang="en-US" dirty="0" err="1" smtClean="0"/>
              <a:t>a.out</a:t>
            </a:r>
            <a:endParaRPr lang="en-US" dirty="0"/>
          </a:p>
          <a:p>
            <a:pPr lvl="1"/>
            <a:r>
              <a:rPr lang="en-US" dirty="0"/>
              <a:t>Click Next / </a:t>
            </a:r>
            <a:r>
              <a:rPr lang="en-US" dirty="0" smtClean="0"/>
              <a:t>Finish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a kernel</a:t>
            </a:r>
          </a:p>
          <a:p>
            <a:pPr lvl="1"/>
            <a:r>
              <a:rPr lang="en-US" dirty="0"/>
              <a:t>Select Unguided Analysis</a:t>
            </a:r>
          </a:p>
          <a:p>
            <a:pPr lvl="1"/>
            <a:r>
              <a:rPr lang="en-US" dirty="0"/>
              <a:t>Click Analyze All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NVVP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now generate the same data within NVVP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0"/>
          <a:stretch/>
        </p:blipFill>
        <p:spPr>
          <a:xfrm>
            <a:off x="3697843" y="2284292"/>
            <a:ext cx="2712720" cy="6400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72163" y="2604332"/>
            <a:ext cx="190500" cy="23622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204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3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03">
        <p:fade/>
      </p:transition>
    </mc:Choice>
    <mc:Fallback xmlns="">
      <p:transition spd="med" advTm="72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current tools only profile API calls on the host</a:t>
            </a:r>
          </a:p>
          <a:p>
            <a:pPr lvl="1"/>
            <a:r>
              <a:rPr lang="en-US" dirty="0" smtClean="0"/>
              <a:t>What if we want to understand better what the host is doing?</a:t>
            </a:r>
          </a:p>
          <a:p>
            <a:r>
              <a:rPr lang="en-US" dirty="0" smtClean="0"/>
              <a:t>The NVTX library allows us to annotate profiles with ranges</a:t>
            </a:r>
          </a:p>
          <a:p>
            <a:pPr lvl="1"/>
            <a:r>
              <a:rPr lang="en-US" dirty="0" smtClean="0"/>
              <a:t>Add: #include &lt;</a:t>
            </a:r>
            <a:r>
              <a:rPr lang="en-US" dirty="0" err="1" smtClean="0"/>
              <a:t>nvToolsExt.h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Link with:  -</a:t>
            </a:r>
            <a:r>
              <a:rPr lang="en-US" dirty="0" err="1" smtClean="0"/>
              <a:t>lnvToolsExt</a:t>
            </a:r>
            <a:endParaRPr lang="en-US" dirty="0" smtClean="0"/>
          </a:p>
          <a:p>
            <a:r>
              <a:rPr lang="en-US" dirty="0" smtClean="0"/>
              <a:t>Mark the start of a range</a:t>
            </a:r>
          </a:p>
          <a:p>
            <a:pPr marL="714375" lvl="1" indent="-285750"/>
            <a:r>
              <a:rPr lang="en-US" dirty="0" err="1" smtClean="0"/>
              <a:t>nvtxRangePushA</a:t>
            </a:r>
            <a:r>
              <a:rPr lang="en-US" dirty="0" smtClean="0"/>
              <a:t>(“description”);</a:t>
            </a:r>
          </a:p>
          <a:p>
            <a:r>
              <a:rPr lang="en-US" dirty="0" smtClean="0"/>
              <a:t>Mark the end of a range</a:t>
            </a:r>
          </a:p>
          <a:p>
            <a:pPr lvl="1"/>
            <a:r>
              <a:rPr lang="en-US" dirty="0" err="1" smtClean="0"/>
              <a:t>nvtxRangePop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Ranges are allowed to overlap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440" y="5104356"/>
            <a:ext cx="808482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050" b="1" dirty="0">
                <a:solidFill>
                  <a:schemeClr val="tx2">
                    <a:lumMod val="75000"/>
                  </a:schemeClr>
                </a:solidFill>
                <a:latin typeface="Trebuchet MS" pitchFamily="34" charset="0"/>
              </a:rPr>
              <a:t>http://devblogs.nvidia.com/parallelforall/cuda-pro-tip-generate-custom-application-profile-timelines-nvtx/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953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058">
        <p:fade/>
      </p:transition>
    </mc:Choice>
    <mc:Fallback xmlns="">
      <p:transition spd="med" advTm="107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NVTX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23" y="1924388"/>
            <a:ext cx="7102760" cy="311671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703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93">
        <p:fade/>
      </p:transition>
    </mc:Choice>
    <mc:Fallback xmlns="">
      <p:transition spd="med" advTm="27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CUDA enabled Integrated Development Environment</a:t>
            </a:r>
          </a:p>
          <a:p>
            <a:pPr lvl="1"/>
            <a:r>
              <a:rPr lang="en-US" dirty="0" smtClean="0"/>
              <a:t>Source code editor: syntax highlighting, code refactoring,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Build Manger</a:t>
            </a:r>
          </a:p>
          <a:p>
            <a:pPr lvl="1"/>
            <a:r>
              <a:rPr lang="en-US" dirty="0" smtClean="0"/>
              <a:t>Visual Debugger</a:t>
            </a:r>
          </a:p>
          <a:p>
            <a:pPr lvl="1"/>
            <a:r>
              <a:rPr lang="en-US" dirty="0" smtClean="0"/>
              <a:t>Visual Profiler</a:t>
            </a:r>
          </a:p>
          <a:p>
            <a:r>
              <a:rPr lang="en-US" dirty="0" smtClean="0"/>
              <a:t>Linux/Macintosh</a:t>
            </a:r>
          </a:p>
          <a:p>
            <a:pPr lvl="1"/>
            <a:r>
              <a:rPr lang="en-US" dirty="0" smtClean="0"/>
              <a:t>Editor = Eclipse</a:t>
            </a:r>
          </a:p>
          <a:p>
            <a:pPr lvl="1"/>
            <a:r>
              <a:rPr lang="en-US" dirty="0" smtClean="0"/>
              <a:t>Debugger = </a:t>
            </a:r>
            <a:r>
              <a:rPr lang="en-US" dirty="0" err="1" smtClean="0"/>
              <a:t>cuda-gdb</a:t>
            </a:r>
            <a:r>
              <a:rPr lang="en-US" dirty="0" smtClean="0"/>
              <a:t> with a visual wrapper</a:t>
            </a:r>
          </a:p>
          <a:p>
            <a:pPr lvl="1"/>
            <a:r>
              <a:rPr lang="en-US" dirty="0" smtClean="0"/>
              <a:t>Profiler = NVVP</a:t>
            </a:r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Integrates directly into Visual Studio</a:t>
            </a:r>
          </a:p>
          <a:p>
            <a:pPr lvl="1"/>
            <a:r>
              <a:rPr lang="en-US" dirty="0" smtClean="0"/>
              <a:t>Profiler is NSIGHT VSE</a:t>
            </a:r>
            <a:endParaRPr lang="en-US" dirty="0"/>
          </a:p>
        </p:txBody>
      </p:sp>
      <p:pic>
        <p:nvPicPr>
          <p:cNvPr id="4" name="Picture 10" descr="https://developer.nvidia.com/sites/default/files/akamai/cuda/images/Parallel_Nsight-webGraph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9701" y="3562368"/>
            <a:ext cx="2346722" cy="13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204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076">
        <p:fade/>
      </p:transition>
    </mc:Choice>
    <mc:Fallback xmlns="">
      <p:transition spd="med" advTm="58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</a:t>
            </a:r>
            <a:r>
              <a:rPr lang="en-US" dirty="0" smtClean="0"/>
              <a:t>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import an existing </a:t>
            </a:r>
            <a:r>
              <a:rPr lang="en-US" dirty="0" err="1" smtClean="0"/>
              <a:t>Makefile</a:t>
            </a:r>
            <a:r>
              <a:rPr lang="en-US" dirty="0" smtClean="0"/>
              <a:t> project into NSIGHT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6816" y="1269507"/>
            <a:ext cx="5882054" cy="453074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err="1"/>
              <a:t>nsight</a:t>
            </a:r>
            <a:endParaRPr lang="en-US" dirty="0"/>
          </a:p>
          <a:p>
            <a:pPr lvl="1"/>
            <a:r>
              <a:rPr lang="en-US" dirty="0"/>
              <a:t>Select default workspace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File </a:t>
            </a:r>
            <a:r>
              <a:rPr lang="en-US" dirty="0" smtClean="0"/>
              <a:t>/ New / </a:t>
            </a:r>
            <a:r>
              <a:rPr lang="en-US" dirty="0" err="1" smtClean="0"/>
              <a:t>Makefile</a:t>
            </a:r>
            <a:r>
              <a:rPr lang="en-US" dirty="0" smtClean="0"/>
              <a:t> Project With Existing </a:t>
            </a:r>
            <a:r>
              <a:rPr lang="en-US" dirty="0" err="1" smtClean="0"/>
              <a:t>CodeTest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Project Name and select the </a:t>
            </a:r>
            <a:r>
              <a:rPr lang="en-US" dirty="0" smtClean="0"/>
              <a:t>Example15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Finish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Right Click On Project </a:t>
            </a:r>
            <a:r>
              <a:rPr lang="en-US" dirty="0"/>
              <a:t>/ Properties / Run Settings / New / C++ </a:t>
            </a:r>
            <a:r>
              <a:rPr lang="en-US" dirty="0" smtClean="0"/>
              <a:t>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for </a:t>
            </a:r>
            <a:r>
              <a:rPr lang="en-US" dirty="0" smtClean="0"/>
              <a:t>Example 4/</a:t>
            </a:r>
            <a:r>
              <a:rPr lang="en-US" dirty="0" err="1" smtClean="0"/>
              <a:t>a.out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 Project Explorer double </a:t>
            </a:r>
            <a:r>
              <a:rPr lang="en-US" dirty="0"/>
              <a:t>click on main.cu and explore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the build icon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the run icon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the profile </a:t>
            </a:r>
            <a:r>
              <a:rPr lang="en-US" dirty="0" smtClean="0"/>
              <a:t>icon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52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89">
        <p:fade/>
      </p:transition>
    </mc:Choice>
    <mc:Fallback xmlns="">
      <p:transition spd="med" advTm="14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profile tools are available</a:t>
            </a:r>
          </a:p>
          <a:p>
            <a:r>
              <a:rPr lang="en-US" dirty="0" smtClean="0"/>
              <a:t>NVIDIA Provided</a:t>
            </a:r>
          </a:p>
          <a:p>
            <a:pPr lvl="1"/>
            <a:r>
              <a:rPr lang="en-US" dirty="0" smtClean="0"/>
              <a:t>NVPROF:  Command Line</a:t>
            </a:r>
          </a:p>
          <a:p>
            <a:pPr lvl="1"/>
            <a:r>
              <a:rPr lang="en-US" dirty="0" smtClean="0"/>
              <a:t>NVVP:  Visual profiler</a:t>
            </a:r>
          </a:p>
          <a:p>
            <a:pPr lvl="1"/>
            <a:r>
              <a:rPr lang="en-US" dirty="0" smtClean="0"/>
              <a:t>NSIGHT: IDE (Visual Studio and Eclipse)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pPr lvl="1"/>
            <a:r>
              <a:rPr lang="en-US" dirty="0" smtClean="0"/>
              <a:t>TAU</a:t>
            </a:r>
          </a:p>
          <a:p>
            <a:pPr lvl="1"/>
            <a:r>
              <a:rPr lang="en-US" dirty="0" smtClean="0"/>
              <a:t>VAMPIR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703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46">
        <p:fade/>
      </p:transition>
    </mc:Choice>
    <mc:Fallback xmlns="">
      <p:transition spd="med" advTm="48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Optimization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57190121"/>
              </p:ext>
            </p:extLst>
          </p:nvPr>
        </p:nvGraphicFramePr>
        <p:xfrm>
          <a:off x="964355" y="1579396"/>
          <a:ext cx="6300890" cy="3667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702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411"/>
    </mc:Choice>
    <mc:Fallback xmlns="">
      <p:transition advTm="2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3854" y="5026460"/>
            <a:ext cx="7461504" cy="773793"/>
          </a:xfrm>
        </p:spPr>
        <p:txBody>
          <a:bodyPr/>
          <a:lstStyle/>
          <a:p>
            <a:r>
              <a:rPr lang="en-US" dirty="0"/>
              <a:t>Profile the code, find the hotspot(s)</a:t>
            </a:r>
          </a:p>
          <a:p>
            <a:r>
              <a:rPr lang="en-US" dirty="0"/>
              <a:t>Focus your attention where it will give the most </a:t>
            </a:r>
            <a:r>
              <a:rPr lang="en-US" dirty="0" smtClean="0"/>
              <a:t>benefit</a:t>
            </a:r>
          </a:p>
        </p:txBody>
      </p:sp>
      <p:pic>
        <p:nvPicPr>
          <p:cNvPr id="5" name="Picture 4" descr="Assess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68" y="1519882"/>
            <a:ext cx="7571280" cy="28503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7" name="Oval 6"/>
          <p:cNvSpPr/>
          <p:nvPr/>
        </p:nvSpPr>
        <p:spPr>
          <a:xfrm>
            <a:off x="5172412" y="2438010"/>
            <a:ext cx="2430338" cy="1350188"/>
          </a:xfrm>
          <a:prstGeom prst="ellipse">
            <a:avLst/>
          </a:prstGeom>
          <a:noFill/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GB" sz="2100" b="1" dirty="0">
                <a:solidFill>
                  <a:srgbClr val="8AAD00"/>
                </a:solidFill>
              </a:rPr>
              <a:t/>
            </a:r>
            <a:br>
              <a:rPr lang="en-GB" sz="2100" b="1" dirty="0">
                <a:solidFill>
                  <a:srgbClr val="8AAD00"/>
                </a:solidFill>
              </a:rPr>
            </a:br>
            <a:r>
              <a:rPr lang="en-GB" sz="2100" b="1" dirty="0">
                <a:solidFill>
                  <a:srgbClr val="8AAD00"/>
                </a:solidFill>
              </a:rPr>
              <a:t>HOTSPOTS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202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1">
        <p:fade/>
      </p:transition>
    </mc:Choice>
    <mc:Fallback xmlns="">
      <p:transition spd="med" advTm="10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334876" y="1544804"/>
            <a:ext cx="8589063" cy="0"/>
          </a:xfrm>
          <a:prstGeom prst="line">
            <a:avLst/>
          </a:prstGeom>
          <a:ln w="15875">
            <a:gradFill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84" y="957264"/>
            <a:ext cx="5177433" cy="861005"/>
          </a:xfrm>
        </p:spPr>
        <p:txBody>
          <a:bodyPr/>
          <a:lstStyle/>
          <a:p>
            <a:r>
              <a:rPr lang="en-US" sz="2850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 Programming Languages</a:t>
            </a:r>
            <a:r>
              <a:rPr lang="en-US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2327858"/>
            <a:ext cx="7163283" cy="437319"/>
            <a:chOff x="-175103" y="2296752"/>
            <a:chExt cx="9523684" cy="583092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4125836" y="2357467"/>
              <a:ext cx="522274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CUDA Fortran</a:t>
              </a: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 rot="16200000">
              <a:off x="1563968" y="557681"/>
              <a:ext cx="583092" cy="4061234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 rot="5400000">
              <a:off x="3560197" y="2499160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5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8591" y="2357467"/>
              <a:ext cx="130413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Fortran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" y="2925474"/>
            <a:ext cx="9794722" cy="437319"/>
            <a:chOff x="-202459" y="3105666"/>
            <a:chExt cx="13059629" cy="583092"/>
          </a:xfrm>
        </p:grpSpPr>
        <p:sp>
          <p:nvSpPr>
            <p:cNvPr id="26" name="Title 1"/>
            <p:cNvSpPr txBox="1">
              <a:spLocks/>
            </p:cNvSpPr>
            <p:nvPr/>
          </p:nvSpPr>
          <p:spPr bwMode="auto">
            <a:xfrm>
              <a:off x="4125837" y="3166378"/>
              <a:ext cx="873133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CUDA C</a:t>
              </a:r>
            </a:p>
          </p:txBody>
        </p:sp>
        <p:sp>
          <p:nvSpPr>
            <p:cNvPr id="27" name="AutoShape 14"/>
            <p:cNvSpPr>
              <a:spLocks noChangeArrowheads="1"/>
            </p:cNvSpPr>
            <p:nvPr/>
          </p:nvSpPr>
          <p:spPr bwMode="auto">
            <a:xfrm rot="16200000">
              <a:off x="1542446" y="1360761"/>
              <a:ext cx="583092" cy="4072901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28" name="AutoShape 14"/>
            <p:cNvSpPr>
              <a:spLocks noChangeArrowheads="1"/>
            </p:cNvSpPr>
            <p:nvPr/>
          </p:nvSpPr>
          <p:spPr bwMode="auto">
            <a:xfrm rot="5400000">
              <a:off x="3544157" y="330807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5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0416" y="3166378"/>
              <a:ext cx="43430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" y="3523088"/>
            <a:ext cx="9766090" cy="437319"/>
            <a:chOff x="-280992" y="3914574"/>
            <a:chExt cx="13099753" cy="583092"/>
          </a:xfrm>
        </p:grpSpPr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4087428" y="3975289"/>
              <a:ext cx="873133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CUDA C++</a:t>
              </a: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 rot="16200000">
              <a:off x="1476158" y="2157424"/>
              <a:ext cx="583092" cy="4097392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0146" y="3975287"/>
              <a:ext cx="7981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C++</a:t>
              </a:r>
            </a:p>
          </p:txBody>
        </p:sp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 rot="5400000">
              <a:off x="3489385" y="411698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5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" y="4120703"/>
            <a:ext cx="9743651" cy="437319"/>
            <a:chOff x="-357194" y="4723486"/>
            <a:chExt cx="13145463" cy="583092"/>
          </a:xfrm>
        </p:grpSpPr>
        <p:sp>
          <p:nvSpPr>
            <p:cNvPr id="22" name="Title 1"/>
            <p:cNvSpPr txBox="1">
              <a:spLocks/>
            </p:cNvSpPr>
            <p:nvPr/>
          </p:nvSpPr>
          <p:spPr bwMode="auto">
            <a:xfrm>
              <a:off x="4056936" y="4784201"/>
              <a:ext cx="873133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PyCUDA</a:t>
              </a:r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, Copperhead,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Numba</a:t>
              </a:r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NumbaPro</a:t>
              </a:r>
              <a:endParaRPr lang="en-US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25" name="AutoShape 14"/>
            <p:cNvSpPr>
              <a:spLocks noChangeArrowheads="1"/>
            </p:cNvSpPr>
            <p:nvPr/>
          </p:nvSpPr>
          <p:spPr bwMode="auto">
            <a:xfrm rot="16200000">
              <a:off x="1411839" y="2954453"/>
              <a:ext cx="583092" cy="4121158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 rot="5400000">
              <a:off x="3429473" y="4925894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5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7815" y="4784201"/>
              <a:ext cx="126559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Python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" y="4718315"/>
            <a:ext cx="9715810" cy="437319"/>
            <a:chOff x="-442917" y="5471936"/>
            <a:chExt cx="13192930" cy="583092"/>
          </a:xfrm>
        </p:grpSpPr>
        <p:sp>
          <p:nvSpPr>
            <p:cNvPr id="31" name="Title 1"/>
            <p:cNvSpPr txBox="1">
              <a:spLocks/>
            </p:cNvSpPr>
            <p:nvPr/>
          </p:nvSpPr>
          <p:spPr bwMode="auto">
            <a:xfrm>
              <a:off x="4018679" y="5532649"/>
              <a:ext cx="87313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Alea.cuBase</a:t>
              </a:r>
              <a:endParaRPr lang="en-US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 rot="16200000">
              <a:off x="1339483" y="3689536"/>
              <a:ext cx="583092" cy="4147891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198294" y="4736541"/>
            <a:ext cx="407749" cy="346222"/>
          </a:xfrm>
          <a:prstGeom prst="rect">
            <a:avLst/>
          </a:prstGeom>
          <a:noFill/>
        </p:spPr>
        <p:txBody>
          <a:bodyPr wrap="none" lIns="68553" tIns="34277" rIns="68553" bIns="34277" rtlCol="0">
            <a:spAutoFit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F#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1730245"/>
            <a:ext cx="9813513" cy="437319"/>
            <a:chOff x="-172328" y="1487843"/>
            <a:chExt cx="13054492" cy="583092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4150830" y="1548558"/>
              <a:ext cx="87313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MATLAB,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Mathematica</a:t>
              </a:r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</a:rPr>
                <a:t>LabVIEW</a:t>
              </a:r>
              <a:endParaRPr lang="en-US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6" name="AutoShape 14"/>
            <p:cNvSpPr>
              <a:spLocks noChangeArrowheads="1"/>
            </p:cNvSpPr>
            <p:nvPr/>
          </p:nvSpPr>
          <p:spPr bwMode="auto">
            <a:xfrm rot="16200000">
              <a:off x="1567877" y="-252362"/>
              <a:ext cx="583092" cy="4063502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685530">
                <a:defRPr/>
              </a:pPr>
              <a:endParaRPr lang="en-US" sz="75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1657" y="1548558"/>
              <a:ext cx="306682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Numerical analytics</a:t>
              </a:r>
            </a:p>
          </p:txBody>
        </p:sp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 rot="5400000">
              <a:off x="3565172" y="169025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5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41" name="AutoShape 14"/>
          <p:cNvSpPr>
            <a:spLocks noChangeArrowheads="1"/>
          </p:cNvSpPr>
          <p:nvPr/>
        </p:nvSpPr>
        <p:spPr bwMode="auto">
          <a:xfrm rot="5400000">
            <a:off x="2801890" y="4842799"/>
            <a:ext cx="173618" cy="133707"/>
          </a:xfrm>
          <a:prstGeom prst="triangle">
            <a:avLst/>
          </a:prstGeom>
          <a:gradFill flip="none" rotWithShape="0">
            <a:gsLst>
              <a:gs pos="0">
                <a:srgbClr val="8FD026"/>
              </a:gs>
              <a:gs pos="100000">
                <a:srgbClr val="76B900"/>
              </a:gs>
            </a:gsLst>
            <a:lin ang="16200000" scaled="1"/>
            <a:tileRect/>
          </a:gradFill>
          <a:ln w="19050" algn="ctr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>
            <a:bevelT w="12700" h="6350"/>
            <a:contourClr>
              <a:schemeClr val="tx2"/>
            </a:contourClr>
          </a:sp3d>
        </p:spPr>
        <p:txBody>
          <a:bodyPr wrap="none" lIns="68553" tIns="34277" rIns="68553" bIns="34277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750" b="1" dirty="0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433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00">
        <p:fade/>
      </p:transition>
    </mc:Choice>
    <mc:Fallback xmlns="">
      <p:transition spd="med" advTm="34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Parallelize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24352" y="2011326"/>
            <a:ext cx="7040880" cy="624721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>
              <a:defRPr/>
            </a:pPr>
            <a:r>
              <a:rPr lang="en-US" sz="2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4352" y="2828929"/>
            <a:ext cx="2081688" cy="124944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52378" y="2803212"/>
            <a:ext cx="2421732" cy="124944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04435" y="2828929"/>
            <a:ext cx="2125980" cy="124944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2" tIns="34286" rIns="68572" bIns="34286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951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784">
        <p:fade/>
      </p:transition>
    </mc:Choice>
    <mc:Fallback xmlns="">
      <p:transition spd="med" advTm="37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jluitjens\Desktop\mem-opt-mp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3091" y="1600935"/>
            <a:ext cx="6109429" cy="1236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705" y="3719106"/>
            <a:ext cx="1374179" cy="193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1854" y="3838534"/>
            <a:ext cx="2759928" cy="1539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719" y="3892855"/>
            <a:ext cx="1768643" cy="143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3436647" y="1242048"/>
            <a:ext cx="1223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Timeline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42117" y="3076467"/>
            <a:ext cx="12233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Guided System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96746" y="3398576"/>
            <a:ext cx="1223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/>
                </a:solidFill>
                <a:latin typeface="Trebuchet MS" pitchFamily="34" charset="0"/>
              </a:rPr>
              <a:t>Analysis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4525" y="57564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452">
        <p:fade/>
      </p:transition>
    </mc:Choice>
    <mc:Fallback xmlns="">
      <p:transition spd="med" advTm="64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 Analysis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3854" y="1801604"/>
            <a:ext cx="7461504" cy="3998649"/>
          </a:xfrm>
        </p:spPr>
        <p:txBody>
          <a:bodyPr/>
          <a:lstStyle/>
          <a:p>
            <a:r>
              <a:rPr lang="en-US" dirty="0" smtClean="0"/>
              <a:t>Don’t assume an optimization was wrong</a:t>
            </a:r>
          </a:p>
          <a:p>
            <a:r>
              <a:rPr lang="en-US" dirty="0" smtClean="0"/>
              <a:t>Verify if it was wrong with the profiler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0042" y="2590275"/>
            <a:ext cx="253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129 GB/s         84 GB/s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19118" y="2759654"/>
            <a:ext cx="320040" cy="0"/>
          </a:xfrm>
          <a:prstGeom prst="straightConnector1">
            <a:avLst/>
          </a:prstGeom>
          <a:ln w="666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098" y="1801604"/>
            <a:ext cx="1946159" cy="231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80" y="4391786"/>
            <a:ext cx="6354224" cy="9060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938" y="3180856"/>
            <a:ext cx="5323178" cy="9358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202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496">
        <p:fade/>
      </p:transition>
    </mc:Choice>
    <mc:Fallback xmlns="">
      <p:transition spd="med" advTm="42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94120" y="2535631"/>
            <a:ext cx="320040" cy="0"/>
          </a:xfrm>
          <a:prstGeom prst="straightConnector1">
            <a:avLst/>
          </a:prstGeom>
          <a:ln w="666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115" y="1606943"/>
            <a:ext cx="2714422" cy="1449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136" y="1548765"/>
            <a:ext cx="2224714" cy="2910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3522" y="3353089"/>
            <a:ext cx="4274820" cy="2164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30266" y="2337376"/>
            <a:ext cx="271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84 GB/s           137 GB/s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703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08">
        <p:fade/>
      </p:transition>
    </mc:Choice>
    <mc:Fallback xmlns="">
      <p:transition spd="med" advTm="29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933150" y="916152"/>
            <a:ext cx="2912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64"/>
            <a:r>
              <a:rPr lang="en-US" sz="2000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38098" y="4260471"/>
            <a:ext cx="7544032" cy="553844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3817621"/>
            <a:ext cx="1005840" cy="3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3920" y="52578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CUDA - 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4352" y="2011326"/>
            <a:ext cx="7040880" cy="624721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>
              <a:defRPr/>
            </a:pPr>
            <a:r>
              <a:rPr lang="en-US" sz="2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4352" y="2828929"/>
            <a:ext cx="2081688" cy="124944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02945" y="4288023"/>
            <a:ext cx="1724502" cy="53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0" tIns="34284" rIns="68570" bIns="34284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52378" y="2803212"/>
            <a:ext cx="2421732" cy="1249442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0" tIns="34284" rIns="68570" bIns="34284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152378" y="4288023"/>
            <a:ext cx="2421732" cy="5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Most Flexibility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04435" y="4288020"/>
            <a:ext cx="2125980" cy="5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Trebuchet MS" pitchFamily="34" charset="0"/>
              </a:rPr>
              <a:t>Portable code</a:t>
            </a:r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04435" y="2828929"/>
            <a:ext cx="2125980" cy="124944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2" tIns="34286" rIns="68572" bIns="34286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454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75">
        <p:fade/>
      </p:transition>
    </mc:Choice>
    <mc:Fallback xmlns="">
      <p:transition spd="med" advTm="1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NVCC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NVIDIA provides a CUDA-C compiler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</a:t>
            </a:r>
            <a:r>
              <a:rPr lang="en-US" dirty="0" err="1" smtClean="0">
                <a:solidFill>
                  <a:schemeClr val="bg1"/>
                </a:solidFill>
              </a:rPr>
              <a:t>vcc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NVCC compiles device code then forwards code on to the host compiler (e.g. g++)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be used to compile &amp; link host only applications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204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81">
        <p:fade/>
      </p:transition>
    </mc:Choice>
    <mc:Fallback xmlns="">
      <p:transition spd="med" advTm="16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1: </a:t>
            </a:r>
            <a:r>
              <a:rPr lang="en-GB" dirty="0" smtClean="0"/>
              <a:t>Hello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200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200" dirty="0">
                <a:latin typeface="Courier New" pitchFamily="49" charset="0"/>
                <a:cs typeface="Courier New" pitchFamily="49" charset="0"/>
              </a:rPr>
              <a:t>main() {</a:t>
            </a:r>
          </a:p>
          <a:p>
            <a:pPr marL="0" indent="0">
              <a:buNone/>
            </a:pPr>
            <a:r>
              <a:rPr lang="en-GB" sz="12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1200" dirty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None/>
            </a:pPr>
            <a:r>
              <a:rPr lang="en-GB" sz="12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200" dirty="0">
                <a:latin typeface="Courier New" pitchFamily="49" charset="0"/>
                <a:cs typeface="Courier New" pitchFamily="49" charset="0"/>
              </a:rPr>
              <a:t> 0;</a:t>
            </a:r>
          </a:p>
          <a:p>
            <a:pPr marL="0" indent="0">
              <a:buNone/>
            </a:pPr>
            <a:r>
              <a:rPr lang="en-GB" sz="12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7800" y="3166451"/>
            <a:ext cx="4114800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GB" dirty="0" smtClean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Build </a:t>
            </a:r>
            <a:r>
              <a:rPr lang="en-GB" dirty="0"/>
              <a:t>and run the hello world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Modify </a:t>
            </a:r>
            <a:r>
              <a:rPr lang="en-GB" dirty="0" err="1"/>
              <a:t>Makefile</a:t>
            </a:r>
            <a:r>
              <a:rPr lang="en-GB" dirty="0"/>
              <a:t> to use </a:t>
            </a:r>
            <a:r>
              <a:rPr lang="en-GB" dirty="0" err="1"/>
              <a:t>nvcc</a:t>
            </a:r>
            <a:r>
              <a:rPr lang="en-GB" dirty="0"/>
              <a:t> instead of g++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Rebuild and run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525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23">
        <p:fade/>
      </p:transition>
    </mc:Choice>
    <mc:Fallback xmlns="">
      <p:transition spd="med" advTm="189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CUDA </a:t>
            </a:r>
            <a:r>
              <a:rPr lang="en-GB" dirty="0" smtClean="0"/>
              <a:t>Example 1: </a:t>
            </a:r>
            <a:r>
              <a:rPr lang="en-GB" dirty="0" smtClean="0"/>
              <a:t>Hello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5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(void) {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GB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874411" y="3666478"/>
            <a:ext cx="4480779" cy="116709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Add kernel and kernel launch to </a:t>
            </a:r>
            <a:r>
              <a:rPr lang="en-GB" dirty="0" smtClean="0">
                <a:solidFill>
                  <a:srgbClr val="FFFFFF"/>
                </a:solidFill>
              </a:rPr>
              <a:t>main.cu</a:t>
            </a:r>
            <a:endParaRPr lang="en-GB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Try to build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4544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64">
        <p:fade/>
      </p:transition>
    </mc:Choice>
    <mc:Fallback xmlns="">
      <p:transition spd="med" advTm="10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 </a:t>
            </a:r>
            <a:r>
              <a:rPr lang="en-US" dirty="0" smtClean="0"/>
              <a:t>Example 1: </a:t>
            </a:r>
            <a:r>
              <a:rPr lang="en-US" dirty="0" smtClean="0"/>
              <a:t>Build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failed</a:t>
            </a:r>
          </a:p>
          <a:p>
            <a:pPr lvl="1"/>
            <a:r>
              <a:rPr lang="en-US" dirty="0" err="1" smtClean="0"/>
              <a:t>Nvcc</a:t>
            </a:r>
            <a:r>
              <a:rPr lang="en-US" dirty="0" smtClean="0"/>
              <a:t> only parses .cu files for CUDA</a:t>
            </a:r>
          </a:p>
          <a:p>
            <a:r>
              <a:rPr lang="en-US" dirty="0" smtClean="0"/>
              <a:t>Fixes:</a:t>
            </a:r>
          </a:p>
          <a:p>
            <a:pPr lvl="1"/>
            <a:r>
              <a:rPr lang="en-US" dirty="0" smtClean="0"/>
              <a:t>Rename main.cc to main.cu</a:t>
            </a:r>
          </a:p>
          <a:p>
            <a:pPr marL="428625" lvl="1" indent="0">
              <a:buNone/>
            </a:pPr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err="1" smtClean="0"/>
              <a:t>nvcc</a:t>
            </a:r>
            <a:r>
              <a:rPr lang="en-US" dirty="0" smtClean="0"/>
              <a:t> –x cu</a:t>
            </a:r>
          </a:p>
          <a:p>
            <a:pPr lvl="2"/>
            <a:r>
              <a:rPr lang="en-US" dirty="0" smtClean="0"/>
              <a:t>Treat all input files as .cu files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4411" y="3790765"/>
            <a:ext cx="4480779" cy="104280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Rename main.cc to main.cu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Rebuild and Run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204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36">
        <p:fade/>
      </p:transition>
    </mc:Choice>
    <mc:Fallback xmlns="">
      <p:transition spd="med" advTm="45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Hello World! with Device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491916"/>
            <a:ext cx="7461504" cy="4308337"/>
          </a:xfrm>
        </p:spPr>
        <p:txBody>
          <a:bodyPr/>
          <a:lstStyle/>
          <a:p>
            <a:pPr marL="0" indent="0">
              <a:buNone/>
            </a:pPr>
            <a:r>
              <a:rPr lang="en-GB" sz="15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(void) {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lvl="0"/>
            <a:endParaRPr lang="en-GB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GB" dirty="0" smtClean="0">
                <a:solidFill>
                  <a:schemeClr val="bg1"/>
                </a:solidFill>
              </a:rPr>
              <a:t>does nothing, somewhat anticlimactic!)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767724" y="2916329"/>
            <a:ext cx="2209800" cy="3189288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None/>
            </a:pPr>
            <a:endParaRPr lang="en-GB" sz="1350" kern="1200" dirty="0">
              <a:solidFill>
                <a:schemeClr val="bg1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None/>
            </a:pPr>
            <a:endParaRPr lang="en-GB" sz="1350" kern="1200" dirty="0">
              <a:solidFill>
                <a:schemeClr val="bg1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None/>
            </a:pPr>
            <a:endParaRPr lang="en-GB" sz="1350" kern="1200" dirty="0">
              <a:solidFill>
                <a:schemeClr val="bg1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GB" sz="1350" kern="1200" dirty="0">
                <a:solidFill>
                  <a:schemeClr val="bg1"/>
                </a:solidFill>
                <a:cs typeface="Courier New" pitchFamily="49" charset="0"/>
              </a:rPr>
              <a:t>Output:</a:t>
            </a:r>
          </a:p>
          <a:p>
            <a:pPr marL="0" indent="0">
              <a:spcBef>
                <a:spcPct val="0"/>
              </a:spcBef>
              <a:buSzTx/>
              <a:buNone/>
            </a:pPr>
            <a:endParaRPr lang="en-GB" sz="1350" kern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GB" sz="1350" kern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GB" sz="1350" kern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sz="1350" kern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main.cu</a:t>
            </a: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GB" sz="1350" kern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GB" sz="1350" kern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a.out</a:t>
            </a:r>
            <a:endParaRPr lang="en-GB" sz="1350" kern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GB" sz="1350" kern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</a:p>
          <a:p>
            <a:pPr marL="0" indent="0">
              <a:spcBef>
                <a:spcPct val="0"/>
              </a:spcBef>
              <a:buSzTx/>
              <a:buNone/>
            </a:pPr>
            <a:endParaRPr lang="en-GB" sz="1350" kern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705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35">
        <p:fade/>
      </p:transition>
    </mc:Choice>
    <mc:Fallback xmlns="">
      <p:transition spd="med" advTm="18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0_PPT_Temp_Corp_16x9_BLK_2007">
  <a:themeElements>
    <a:clrScheme name="Custom 8">
      <a:dk1>
        <a:srgbClr val="808080"/>
      </a:dk1>
      <a:lt1>
        <a:srgbClr val="FFFFFF"/>
      </a:lt1>
      <a:dk2>
        <a:srgbClr val="000000"/>
      </a:dk2>
      <a:lt2>
        <a:srgbClr val="76B900"/>
      </a:lt2>
      <a:accent1>
        <a:srgbClr val="006445"/>
      </a:accent1>
      <a:accent2>
        <a:srgbClr val="0F5582"/>
      </a:accent2>
      <a:accent3>
        <a:srgbClr val="C86414"/>
      </a:accent3>
      <a:accent4>
        <a:srgbClr val="FFC000"/>
      </a:accent4>
      <a:accent5>
        <a:srgbClr val="00B0F0"/>
      </a:accent5>
      <a:accent6>
        <a:srgbClr val="645FAF"/>
      </a:accent6>
      <a:hlink>
        <a:srgbClr val="76B900"/>
      </a:hlink>
      <a:folHlink>
        <a:srgbClr val="588A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PT_Temp_Corp_16x9_BLK_2007">
  <a:themeElements>
    <a:clrScheme name="Custom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8AAD00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PPT_Template_Corp_16x9_rev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eaLnBrk="0" hangingPunct="0">
          <a:defRPr sz="3400" b="1" dirty="0" smtClean="0">
            <a:solidFill>
              <a:schemeClr val="tx2">
                <a:lumMod val="60000"/>
                <a:lumOff val="40000"/>
              </a:schemeClr>
            </a:solidFill>
            <a:latin typeface="Trebuchet MS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NVIDIA_University_of_Illinois_Template_2015_4x3" id="{5C1E5DBF-147B-4C12-BA1C-1E216CC92BF8}" vid="{34A544E1-27AA-4307-BA49-86C7E39C24A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Chapter xmlns="1956f548-e1c6-4bad-9b00-9434a603b471" xsi:nil="true"/>
    <Description0 xmlns="1956f548-e1c6-4bad-9b00-9434a603b471" xsi:nil="true"/>
    <Order0 xmlns="1956f548-e1c6-4bad-9b00-9434a603b471">2.44</Order0>
    <Test_x0020_Field xmlns="1956f548-e1c6-4bad-9b00-9434a603b471">Slides</Test_x0020_Field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/>
</file>

<file path=customXml/itemProps2.xml><?xml version="1.0" encoding="utf-8"?>
<ds:datastoreItem xmlns:ds="http://schemas.openxmlformats.org/officeDocument/2006/customXml" ds:itemID="{DF88E22E-2A4B-4FB1-9848-BF16E7DBE74B}"/>
</file>

<file path=customXml/itemProps3.xml><?xml version="1.0" encoding="utf-8"?>
<ds:datastoreItem xmlns:ds="http://schemas.openxmlformats.org/officeDocument/2006/customXml" ds:itemID="{22AD185F-A4A4-4F6F-989E-E8FE60F7F169}"/>
</file>

<file path=docProps/app.xml><?xml version="1.0" encoding="utf-8"?>
<Properties xmlns="http://schemas.openxmlformats.org/officeDocument/2006/extended-properties" xmlns:vt="http://schemas.openxmlformats.org/officeDocument/2006/docPropsVTypes">
  <TotalTime>172689</TotalTime>
  <Words>1081</Words>
  <Application>Microsoft Office PowerPoint</Application>
  <PresentationFormat>Custom</PresentationFormat>
  <Paragraphs>322</Paragraphs>
  <Slides>34</Slides>
  <Notes>5</Notes>
  <HiddenSlides>0</HiddenSlides>
  <MMClips>34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10_PPT_Temp_Corp_16x9_BLK_2007</vt:lpstr>
      <vt:lpstr>2_PPT_Temp_Corp_16x9_BLK_2007</vt:lpstr>
      <vt:lpstr>1_Title &amp; Bullet </vt:lpstr>
      <vt:lpstr>Lecture 2.4 – Introduction to CUDA C</vt:lpstr>
      <vt:lpstr>Objective</vt:lpstr>
      <vt:lpstr>GPU Programming Languages </vt:lpstr>
      <vt:lpstr>CUDA - C</vt:lpstr>
      <vt:lpstr>NVCC Compiler</vt:lpstr>
      <vt:lpstr>Example 1: Hello World</vt:lpstr>
      <vt:lpstr>CUDA Example 1: Hello World</vt:lpstr>
      <vt:lpstr>CUDA Example 1: Build Considerations</vt:lpstr>
      <vt:lpstr>Hello World! with Device Code</vt:lpstr>
      <vt:lpstr>Developer Tools - Debuggers</vt:lpstr>
      <vt:lpstr>Compiler Flags</vt:lpstr>
      <vt:lpstr>CUDA-MEMCHECK</vt:lpstr>
      <vt:lpstr>Example 2:  CUDA-MEMCHECK</vt:lpstr>
      <vt:lpstr>CUDA-GDB</vt:lpstr>
      <vt:lpstr>Example 3: cuda-gdb</vt:lpstr>
      <vt:lpstr>Developer Tools - Profilers</vt:lpstr>
      <vt:lpstr>NVPROF</vt:lpstr>
      <vt:lpstr>Example 4: nvprof </vt:lpstr>
      <vt:lpstr>NVIDIA’s Visual Profiler (NVVP)</vt:lpstr>
      <vt:lpstr>Example 4: NVVP</vt:lpstr>
      <vt:lpstr>Example 4: NVVP</vt:lpstr>
      <vt:lpstr>Example 4: NVVP</vt:lpstr>
      <vt:lpstr>NVTX</vt:lpstr>
      <vt:lpstr>NVTX Profile</vt:lpstr>
      <vt:lpstr>NSIGHT</vt:lpstr>
      <vt:lpstr>Example 4: NSIGHT</vt:lpstr>
      <vt:lpstr>Profiler Summary</vt:lpstr>
      <vt:lpstr>Optimization</vt:lpstr>
      <vt:lpstr>Assess</vt:lpstr>
      <vt:lpstr>Parallelize</vt:lpstr>
      <vt:lpstr>Optimize</vt:lpstr>
      <vt:lpstr>Bottleneck Analysis</vt:lpstr>
      <vt:lpstr>Performance Analysis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02 - Introduction to CUDA C</dc:title>
  <dc:creator>Jennifer Hohn</dc:creator>
  <cp:lastModifiedBy>NVIDIA</cp:lastModifiedBy>
  <cp:revision>2930</cp:revision>
  <cp:lastPrinted>2014-01-14T23:43:36Z</cp:lastPrinted>
  <dcterms:created xsi:type="dcterms:W3CDTF">2008-01-24T03:11:41Z</dcterms:created>
  <dcterms:modified xsi:type="dcterms:W3CDTF">2016-02-01T21:52:48Z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_NewReviewCycle">
    <vt:lpwstr/>
  </property>
  <property fmtid="{D5CDD505-2E9C-101B-9397-08002B2CF9AE}" pid="4" name="Module">
    <vt:r8>2</vt:r8>
  </property>
  <property fmtid="{D5CDD505-2E9C-101B-9397-08002B2CF9AE}" pid="5" name="Evaluation Kit Module">
    <vt:bool>true</vt:bool>
  </property>
</Properties>
</file>